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83" r:id="rId4"/>
    <p:sldId id="259" r:id="rId5"/>
    <p:sldId id="260" r:id="rId6"/>
    <p:sldId id="284" r:id="rId7"/>
    <p:sldId id="285" r:id="rId8"/>
    <p:sldId id="286" r:id="rId9"/>
    <p:sldId id="287" r:id="rId10"/>
    <p:sldId id="289" r:id="rId11"/>
    <p:sldId id="263" r:id="rId12"/>
    <p:sldId id="264" r:id="rId13"/>
    <p:sldId id="275" r:id="rId14"/>
    <p:sldId id="288" r:id="rId15"/>
  </p:sldIdLst>
  <p:sldSz cx="9144000" cy="6858000" type="screen4x3"/>
  <p:notesSz cx="6991350" cy="9282113"/>
  <p:embeddedFontLst>
    <p:embeddedFont>
      <p:font typeface="Cambria Math" panose="02040503050406030204" pitchFamily="18" charset="0"/>
      <p:regular r:id="rId17"/>
    </p:embeddedFont>
    <p:embeddedFont>
      <p:font typeface="Comic Sans MS" panose="030F0902030302020204" pitchFamily="66" charset="0"/>
      <p:regular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3">
          <p15:clr>
            <a:srgbClr val="A4A3A4"/>
          </p15:clr>
        </p15:guide>
        <p15:guide id="2" pos="2201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iNYtEHgpxwNE6G7bwN/5E7UUwF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80"/>
    <p:restoredTop sz="94679"/>
  </p:normalViewPr>
  <p:slideViewPr>
    <p:cSldViewPr snapToGrid="0">
      <p:cViewPr varScale="1">
        <p:scale>
          <a:sx n="158" d="100"/>
          <a:sy n="158" d="100"/>
        </p:scale>
        <p:origin x="183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5" d="100"/>
          <a:sy n="125" d="100"/>
        </p:scale>
        <p:origin x="4416" y="160"/>
      </p:cViewPr>
      <p:guideLst>
        <p:guide orient="horz" pos="2923"/>
        <p:guide pos="22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28950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50" tIns="46450" rIns="92950" bIns="4645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4" name="Google Shape;4;n"/>
          <p:cNvSpPr>
            <a:spLocks noGrp="1" noRot="1" noChangeAspect="1"/>
          </p:cNvSpPr>
          <p:nvPr>
            <p:ph type="sldImg" idx="3"/>
          </p:nvPr>
        </p:nvSpPr>
        <p:spPr>
          <a:xfrm>
            <a:off x="1177925" y="698500"/>
            <a:ext cx="4637088" cy="3478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" name="Google Shape;5;n"/>
          <p:cNvSpPr txBox="1">
            <a:spLocks noGrp="1"/>
          </p:cNvSpPr>
          <p:nvPr>
            <p:ph type="body" idx="1"/>
          </p:nvPr>
        </p:nvSpPr>
        <p:spPr>
          <a:xfrm>
            <a:off x="935038" y="4410075"/>
            <a:ext cx="5121275" cy="4173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50" tIns="46450" rIns="92950" bIns="4645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3962400" y="0"/>
            <a:ext cx="3028950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50" tIns="46450" rIns="92950" bIns="4645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816975"/>
            <a:ext cx="3028950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50" tIns="46450" rIns="92950" bIns="4645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962400" y="8816975"/>
            <a:ext cx="3028950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50" tIns="46450" rIns="92950" bIns="464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:notes"/>
          <p:cNvSpPr txBox="1"/>
          <p:nvPr/>
        </p:nvSpPr>
        <p:spPr>
          <a:xfrm>
            <a:off x="3961557" y="8838669"/>
            <a:ext cx="3029793" cy="433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800" tIns="0" rIns="1880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b="0" i="1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000" b="0" i="1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" name="Google Shape;6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6338" y="696913"/>
            <a:ext cx="4640262" cy="3479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" name="Google Shape;67;p1:notes"/>
          <p:cNvSpPr txBox="1">
            <a:spLocks noGrp="1"/>
          </p:cNvSpPr>
          <p:nvPr>
            <p:ph type="body" idx="1"/>
          </p:nvPr>
        </p:nvSpPr>
        <p:spPr>
          <a:xfrm>
            <a:off x="933327" y="4408536"/>
            <a:ext cx="5124697" cy="4176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50" tIns="46450" rIns="92950" bIns="464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f9e0bdfc87_0_57:notes"/>
          <p:cNvSpPr txBox="1">
            <a:spLocks noGrp="1"/>
          </p:cNvSpPr>
          <p:nvPr>
            <p:ph type="sldNum" idx="12"/>
          </p:nvPr>
        </p:nvSpPr>
        <p:spPr>
          <a:xfrm>
            <a:off x="3962400" y="8816975"/>
            <a:ext cx="30288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50" tIns="46450" rIns="92950" bIns="464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05" name="Google Shape;105;gf9e0bdfc87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8500"/>
            <a:ext cx="4637088" cy="3476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06" name="Google Shape;106;gf9e0bdfc87_0_57:notes"/>
          <p:cNvSpPr txBox="1">
            <a:spLocks noGrp="1"/>
          </p:cNvSpPr>
          <p:nvPr>
            <p:ph type="body" idx="1"/>
          </p:nvPr>
        </p:nvSpPr>
        <p:spPr>
          <a:xfrm>
            <a:off x="935417" y="4409004"/>
            <a:ext cx="5122200" cy="4175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7950" tIns="43975" rIns="87950" bIns="43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2144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:notes"/>
          <p:cNvSpPr txBox="1">
            <a:spLocks noGrp="1"/>
          </p:cNvSpPr>
          <p:nvPr>
            <p:ph type="sldNum" idx="12"/>
          </p:nvPr>
        </p:nvSpPr>
        <p:spPr>
          <a:xfrm>
            <a:off x="3962400" y="8816975"/>
            <a:ext cx="3028950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50" tIns="46450" rIns="92950" bIns="464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32" name="Google Shape;13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8500"/>
            <a:ext cx="4637088" cy="3476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33" name="Google Shape;133;p10:notes"/>
          <p:cNvSpPr txBox="1">
            <a:spLocks noGrp="1"/>
          </p:cNvSpPr>
          <p:nvPr>
            <p:ph type="body" idx="1"/>
          </p:nvPr>
        </p:nvSpPr>
        <p:spPr>
          <a:xfrm>
            <a:off x="935417" y="4409004"/>
            <a:ext cx="5122135" cy="41753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7950" tIns="43975" rIns="87950" bIns="43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:notes"/>
          <p:cNvSpPr txBox="1">
            <a:spLocks noGrp="1"/>
          </p:cNvSpPr>
          <p:nvPr>
            <p:ph type="sldNum" idx="12"/>
          </p:nvPr>
        </p:nvSpPr>
        <p:spPr>
          <a:xfrm>
            <a:off x="3962400" y="8816975"/>
            <a:ext cx="3028950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50" tIns="46450" rIns="92950" bIns="464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45" name="Google Shape;14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8500"/>
            <a:ext cx="4637088" cy="3476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46" name="Google Shape;146;p11:notes"/>
          <p:cNvSpPr txBox="1">
            <a:spLocks noGrp="1"/>
          </p:cNvSpPr>
          <p:nvPr>
            <p:ph type="body" idx="1"/>
          </p:nvPr>
        </p:nvSpPr>
        <p:spPr>
          <a:xfrm>
            <a:off x="935417" y="4409004"/>
            <a:ext cx="5122135" cy="41753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7950" tIns="43975" rIns="87950" bIns="43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2:notes"/>
          <p:cNvSpPr txBox="1">
            <a:spLocks noGrp="1"/>
          </p:cNvSpPr>
          <p:nvPr>
            <p:ph type="sldNum" idx="12"/>
          </p:nvPr>
        </p:nvSpPr>
        <p:spPr>
          <a:xfrm>
            <a:off x="3962400" y="8816975"/>
            <a:ext cx="3028950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50" tIns="46450" rIns="92950" bIns="464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84" name="Google Shape;28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8500"/>
            <a:ext cx="4637088" cy="3476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85" name="Google Shape;285;p22:notes"/>
          <p:cNvSpPr txBox="1">
            <a:spLocks noGrp="1"/>
          </p:cNvSpPr>
          <p:nvPr>
            <p:ph type="body" idx="1"/>
          </p:nvPr>
        </p:nvSpPr>
        <p:spPr>
          <a:xfrm>
            <a:off x="935417" y="4409004"/>
            <a:ext cx="5122135" cy="41753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7950" tIns="43975" rIns="87950" bIns="43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2:notes"/>
          <p:cNvSpPr txBox="1">
            <a:spLocks noGrp="1"/>
          </p:cNvSpPr>
          <p:nvPr>
            <p:ph type="sldNum" idx="12"/>
          </p:nvPr>
        </p:nvSpPr>
        <p:spPr>
          <a:xfrm>
            <a:off x="3962400" y="8816975"/>
            <a:ext cx="3028950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50" tIns="46450" rIns="92950" bIns="464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84" name="Google Shape;28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8500"/>
            <a:ext cx="4637088" cy="3476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85" name="Google Shape;285;p22:notes"/>
          <p:cNvSpPr txBox="1">
            <a:spLocks noGrp="1"/>
          </p:cNvSpPr>
          <p:nvPr>
            <p:ph type="body" idx="1"/>
          </p:nvPr>
        </p:nvSpPr>
        <p:spPr>
          <a:xfrm>
            <a:off x="935417" y="4409004"/>
            <a:ext cx="5122135" cy="41753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7950" tIns="43975" rIns="87950" bIns="43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3341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:notes"/>
          <p:cNvSpPr txBox="1">
            <a:spLocks noGrp="1"/>
          </p:cNvSpPr>
          <p:nvPr>
            <p:ph type="sldNum" idx="12"/>
          </p:nvPr>
        </p:nvSpPr>
        <p:spPr>
          <a:xfrm>
            <a:off x="3962400" y="8816975"/>
            <a:ext cx="3028950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50" tIns="46450" rIns="92950" bIns="464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84" name="Google Shape;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8500"/>
            <a:ext cx="4637088" cy="3476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85" name="Google Shape;85;p6:notes"/>
          <p:cNvSpPr txBox="1">
            <a:spLocks noGrp="1"/>
          </p:cNvSpPr>
          <p:nvPr>
            <p:ph type="body" idx="1"/>
          </p:nvPr>
        </p:nvSpPr>
        <p:spPr>
          <a:xfrm>
            <a:off x="935417" y="4409004"/>
            <a:ext cx="5122135" cy="41753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7950" tIns="43975" rIns="87950" bIns="43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:notes"/>
          <p:cNvSpPr txBox="1">
            <a:spLocks noGrp="1"/>
          </p:cNvSpPr>
          <p:nvPr>
            <p:ph type="sldNum" idx="12"/>
          </p:nvPr>
        </p:nvSpPr>
        <p:spPr>
          <a:xfrm>
            <a:off x="3962400" y="8816975"/>
            <a:ext cx="3028950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50" tIns="46450" rIns="92950" bIns="464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84" name="Google Shape;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8500"/>
            <a:ext cx="4637088" cy="3476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85" name="Google Shape;85;p6:notes"/>
          <p:cNvSpPr txBox="1">
            <a:spLocks noGrp="1"/>
          </p:cNvSpPr>
          <p:nvPr>
            <p:ph type="body" idx="1"/>
          </p:nvPr>
        </p:nvSpPr>
        <p:spPr>
          <a:xfrm>
            <a:off x="935417" y="4409004"/>
            <a:ext cx="5122135" cy="41753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7950" tIns="43975" rIns="87950" bIns="43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4477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:notes"/>
          <p:cNvSpPr txBox="1">
            <a:spLocks noGrp="1"/>
          </p:cNvSpPr>
          <p:nvPr>
            <p:ph type="sldNum" idx="12"/>
          </p:nvPr>
        </p:nvSpPr>
        <p:spPr>
          <a:xfrm>
            <a:off x="3962400" y="8816975"/>
            <a:ext cx="3028950" cy="46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50" tIns="46450" rIns="92950" bIns="464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96" name="Google Shape;9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8500"/>
            <a:ext cx="4637088" cy="3476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97" name="Google Shape;97;p7:notes"/>
          <p:cNvSpPr txBox="1">
            <a:spLocks noGrp="1"/>
          </p:cNvSpPr>
          <p:nvPr>
            <p:ph type="body" idx="1"/>
          </p:nvPr>
        </p:nvSpPr>
        <p:spPr>
          <a:xfrm>
            <a:off x="935417" y="4409004"/>
            <a:ext cx="5122135" cy="417534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7950" tIns="43975" rIns="87950" bIns="43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f9e0bdfc87_0_57:notes"/>
          <p:cNvSpPr txBox="1">
            <a:spLocks noGrp="1"/>
          </p:cNvSpPr>
          <p:nvPr>
            <p:ph type="sldNum" idx="12"/>
          </p:nvPr>
        </p:nvSpPr>
        <p:spPr>
          <a:xfrm>
            <a:off x="3962400" y="8816975"/>
            <a:ext cx="30288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50" tIns="46450" rIns="92950" bIns="464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05" name="Google Shape;105;gf9e0bdfc87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8500"/>
            <a:ext cx="4637088" cy="3476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06" name="Google Shape;106;gf9e0bdfc87_0_57:notes"/>
          <p:cNvSpPr txBox="1">
            <a:spLocks noGrp="1"/>
          </p:cNvSpPr>
          <p:nvPr>
            <p:ph type="body" idx="1"/>
          </p:nvPr>
        </p:nvSpPr>
        <p:spPr>
          <a:xfrm>
            <a:off x="935417" y="4409004"/>
            <a:ext cx="5122200" cy="4175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7950" tIns="43975" rIns="87950" bIns="43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f9e0bdfc87_0_57:notes"/>
          <p:cNvSpPr txBox="1">
            <a:spLocks noGrp="1"/>
          </p:cNvSpPr>
          <p:nvPr>
            <p:ph type="sldNum" idx="12"/>
          </p:nvPr>
        </p:nvSpPr>
        <p:spPr>
          <a:xfrm>
            <a:off x="3962400" y="8816975"/>
            <a:ext cx="30288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50" tIns="46450" rIns="92950" bIns="464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05" name="Google Shape;105;gf9e0bdfc87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8500"/>
            <a:ext cx="4637088" cy="3476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06" name="Google Shape;106;gf9e0bdfc87_0_57:notes"/>
          <p:cNvSpPr txBox="1">
            <a:spLocks noGrp="1"/>
          </p:cNvSpPr>
          <p:nvPr>
            <p:ph type="body" idx="1"/>
          </p:nvPr>
        </p:nvSpPr>
        <p:spPr>
          <a:xfrm>
            <a:off x="935417" y="4409004"/>
            <a:ext cx="5122200" cy="4175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7950" tIns="43975" rIns="87950" bIns="43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24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f9e0bdfc87_0_57:notes"/>
          <p:cNvSpPr txBox="1">
            <a:spLocks noGrp="1"/>
          </p:cNvSpPr>
          <p:nvPr>
            <p:ph type="sldNum" idx="12"/>
          </p:nvPr>
        </p:nvSpPr>
        <p:spPr>
          <a:xfrm>
            <a:off x="3962400" y="8816975"/>
            <a:ext cx="30288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50" tIns="46450" rIns="92950" bIns="464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05" name="Google Shape;105;gf9e0bdfc87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8500"/>
            <a:ext cx="4637088" cy="3476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06" name="Google Shape;106;gf9e0bdfc87_0_57:notes"/>
          <p:cNvSpPr txBox="1">
            <a:spLocks noGrp="1"/>
          </p:cNvSpPr>
          <p:nvPr>
            <p:ph type="body" idx="1"/>
          </p:nvPr>
        </p:nvSpPr>
        <p:spPr>
          <a:xfrm>
            <a:off x="935417" y="4409004"/>
            <a:ext cx="5122200" cy="4175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7950" tIns="43975" rIns="87950" bIns="43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104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f9e0bdfc87_0_57:notes"/>
          <p:cNvSpPr txBox="1">
            <a:spLocks noGrp="1"/>
          </p:cNvSpPr>
          <p:nvPr>
            <p:ph type="sldNum" idx="12"/>
          </p:nvPr>
        </p:nvSpPr>
        <p:spPr>
          <a:xfrm>
            <a:off x="3962400" y="8816975"/>
            <a:ext cx="30288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50" tIns="46450" rIns="92950" bIns="464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05" name="Google Shape;105;gf9e0bdfc87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8500"/>
            <a:ext cx="4637088" cy="3476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06" name="Google Shape;106;gf9e0bdfc87_0_57:notes"/>
          <p:cNvSpPr txBox="1">
            <a:spLocks noGrp="1"/>
          </p:cNvSpPr>
          <p:nvPr>
            <p:ph type="body" idx="1"/>
          </p:nvPr>
        </p:nvSpPr>
        <p:spPr>
          <a:xfrm>
            <a:off x="935417" y="4409004"/>
            <a:ext cx="5122200" cy="4175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7950" tIns="43975" rIns="87950" bIns="43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0725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f9e0bdfc87_0_57:notes"/>
          <p:cNvSpPr txBox="1">
            <a:spLocks noGrp="1"/>
          </p:cNvSpPr>
          <p:nvPr>
            <p:ph type="sldNum" idx="12"/>
          </p:nvPr>
        </p:nvSpPr>
        <p:spPr>
          <a:xfrm>
            <a:off x="3962400" y="8816975"/>
            <a:ext cx="30288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950" tIns="46450" rIns="92950" bIns="464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05" name="Google Shape;105;gf9e0bdfc87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77925" y="698500"/>
            <a:ext cx="4637088" cy="3476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06" name="Google Shape;106;gf9e0bdfc87_0_57:notes"/>
          <p:cNvSpPr txBox="1">
            <a:spLocks noGrp="1"/>
          </p:cNvSpPr>
          <p:nvPr>
            <p:ph type="body" idx="1"/>
          </p:nvPr>
        </p:nvSpPr>
        <p:spPr>
          <a:xfrm>
            <a:off x="935417" y="4409004"/>
            <a:ext cx="5122200" cy="41754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7950" tIns="43975" rIns="87950" bIns="439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7407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8"/>
          <p:cNvSpPr txBox="1">
            <a:spLocks noGrp="1"/>
          </p:cNvSpPr>
          <p:nvPr>
            <p:ph type="sldNum" idx="12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58"/>
          <p:cNvSpPr txBox="1">
            <a:spLocks noGrp="1"/>
          </p:cNvSpPr>
          <p:nvPr>
            <p:ph type="title"/>
          </p:nvPr>
        </p:nvSpPr>
        <p:spPr>
          <a:xfrm rot="5400000">
            <a:off x="4914900" y="2095500"/>
            <a:ext cx="61722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8"/>
          <p:cNvSpPr txBox="1">
            <a:spLocks noGrp="1"/>
          </p:cNvSpPr>
          <p:nvPr>
            <p:ph type="body" idx="1"/>
          </p:nvPr>
        </p:nvSpPr>
        <p:spPr>
          <a:xfrm rot="5400000">
            <a:off x="266700" y="-114300"/>
            <a:ext cx="6172200" cy="67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lvl="0" indent="-2286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8575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2pPr>
            <a:lvl3pPr marL="1371600" lvl="2" indent="-320039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429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🖉"/>
              <a:defRPr/>
            </a:lvl4pPr>
            <a:lvl5pPr marL="2286000" lvl="4" indent="-3429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7pPr>
            <a:lvl8pPr marL="3657600" lvl="7" indent="-3429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60" name="Google Shape;60;p58"/>
          <p:cNvSpPr txBox="1">
            <a:spLocks noGrp="1"/>
          </p:cNvSpPr>
          <p:nvPr>
            <p:ph type="sldNum" idx="12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9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9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>
            <a:lvl1pPr lvl="0" algn="ctr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ctr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ctr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440"/>
              <a:buFont typeface="Comic Sans MS"/>
              <a:buNone/>
              <a:defRPr/>
            </a:lvl3pPr>
            <a:lvl4pPr lvl="3" algn="ctr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None/>
              <a:defRPr/>
            </a:lvl5pPr>
            <a:lvl6pPr lvl="5" algn="ctr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None/>
              <a:defRPr/>
            </a:lvl6pPr>
            <a:lvl7pPr lvl="6" algn="ctr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None/>
              <a:defRPr/>
            </a:lvl7pPr>
            <a:lvl8pPr lvl="7" algn="ctr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None/>
              <a:defRPr/>
            </a:lvl8pPr>
            <a:lvl9pPr lvl="8" algn="ctr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9"/>
          <p:cNvSpPr txBox="1">
            <a:spLocks noGrp="1"/>
          </p:cNvSpPr>
          <p:nvPr>
            <p:ph type="title"/>
          </p:nvPr>
        </p:nvSpPr>
        <p:spPr>
          <a:xfrm>
            <a:off x="485860" y="203538"/>
            <a:ext cx="786754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9"/>
          <p:cNvSpPr txBox="1">
            <a:spLocks noGrp="1"/>
          </p:cNvSpPr>
          <p:nvPr>
            <p:ph type="body" idx="1"/>
          </p:nvPr>
        </p:nvSpPr>
        <p:spPr>
          <a:xfrm>
            <a:off x="609600" y="914400"/>
            <a:ext cx="7848600" cy="54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lvl="0" indent="-2286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8575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2pPr>
            <a:lvl3pPr marL="1371600" lvl="2" indent="-320039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429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🖉"/>
              <a:defRPr/>
            </a:lvl4pPr>
            <a:lvl5pPr marL="2286000" lvl="4" indent="-3429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7pPr>
            <a:lvl8pPr marL="3657600" lvl="7" indent="-3429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20" name="Google Shape;20;p49"/>
          <p:cNvSpPr txBox="1">
            <a:spLocks noGrp="1"/>
          </p:cNvSpPr>
          <p:nvPr>
            <p:ph type="sldNum" idx="12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51"/>
          <p:cNvCxnSpPr/>
          <p:nvPr/>
        </p:nvCxnSpPr>
        <p:spPr>
          <a:xfrm>
            <a:off x="0" y="1708150"/>
            <a:ext cx="9147175" cy="0"/>
          </a:xfrm>
          <a:prstGeom prst="straightConnector1">
            <a:avLst/>
          </a:prstGeom>
          <a:noFill/>
          <a:ln w="9525" cap="sq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" name="Google Shape;28;p51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91440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b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folHlink"/>
                </a:solidFill>
              </a:defRPr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2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2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b" anchorCtr="0">
            <a:noAutofit/>
          </a:bodyPr>
          <a:lstStyle>
            <a:lvl1pPr marL="457200" lvl="0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1pPr>
            <a:lvl2pPr marL="914400" lvl="1" indent="-2286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800"/>
            </a:lvl2pPr>
            <a:lvl3pPr marL="1371600" lvl="2" indent="-2286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280"/>
              <a:buFont typeface="Comic Sans MS"/>
              <a:buNone/>
              <a:defRPr sz="1600"/>
            </a:lvl3pPr>
            <a:lvl4pPr marL="1828800" lvl="3" indent="-228600" algn="l">
              <a:lnSpc>
                <a:spcPct val="18571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marL="2286000" lvl="4" indent="-228600" algn="l">
              <a:lnSpc>
                <a:spcPct val="185714"/>
              </a:lnSpc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None/>
              <a:defRPr sz="1400"/>
            </a:lvl5pPr>
            <a:lvl6pPr marL="2743200" lvl="5" indent="-228600" algn="l">
              <a:lnSpc>
                <a:spcPct val="185714"/>
              </a:lnSpc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None/>
              <a:defRPr sz="1400"/>
            </a:lvl6pPr>
            <a:lvl7pPr marL="3200400" lvl="6" indent="-228600" algn="l">
              <a:lnSpc>
                <a:spcPct val="185714"/>
              </a:lnSpc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None/>
              <a:defRPr sz="1400"/>
            </a:lvl7pPr>
            <a:lvl8pPr marL="3657600" lvl="7" indent="-228600" algn="l">
              <a:lnSpc>
                <a:spcPct val="185714"/>
              </a:lnSpc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None/>
              <a:defRPr sz="1400"/>
            </a:lvl8pPr>
            <a:lvl9pPr marL="4114800" lvl="8" indent="-228600" algn="l">
              <a:lnSpc>
                <a:spcPct val="185714"/>
              </a:lnSpc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None/>
              <a:defRPr sz="1400"/>
            </a:lvl9pPr>
          </a:lstStyle>
          <a:p>
            <a:endParaRPr/>
          </a:p>
        </p:txBody>
      </p:sp>
      <p:sp>
        <p:nvSpPr>
          <p:cNvPr id="32" name="Google Shape;32;p52"/>
          <p:cNvSpPr txBox="1">
            <a:spLocks noGrp="1"/>
          </p:cNvSpPr>
          <p:nvPr>
            <p:ph type="sldNum" idx="12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3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b" anchorCtr="0">
            <a:noAutofit/>
          </a:bodyPr>
          <a:lstStyle>
            <a:lvl1pPr marL="457200" lvl="0" indent="-22860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 b="1"/>
            </a:lvl1pPr>
            <a:lvl2pPr marL="914400" lvl="1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 b="1"/>
            </a:lvl2pPr>
            <a:lvl3pPr marL="1371600" lvl="2" indent="-2286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440"/>
              <a:buFont typeface="Comic Sans MS"/>
              <a:buNone/>
              <a:defRPr sz="1800" b="1"/>
            </a:lvl3pPr>
            <a:lvl4pPr marL="1828800" lvl="3" indent="-2286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None/>
              <a:defRPr sz="1600" b="1"/>
            </a:lvl5pPr>
            <a:lvl6pPr marL="2743200" lvl="5" indent="-2286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None/>
              <a:defRPr sz="1600" b="1"/>
            </a:lvl6pPr>
            <a:lvl7pPr marL="3200400" lvl="6" indent="-2286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None/>
              <a:defRPr sz="1600" b="1"/>
            </a:lvl7pPr>
            <a:lvl8pPr marL="3657600" lvl="7" indent="-2286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None/>
              <a:defRPr sz="1600" b="1"/>
            </a:lvl8pPr>
            <a:lvl9pPr marL="4114800" lvl="8" indent="-2286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None/>
              <a:defRPr sz="1600" b="1"/>
            </a:lvl9pPr>
          </a:lstStyle>
          <a:p>
            <a:endParaRPr/>
          </a:p>
        </p:txBody>
      </p:sp>
      <p:sp>
        <p:nvSpPr>
          <p:cNvPr id="36" name="Google Shape;36;p5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lvl="0" indent="-22860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marL="914400" lvl="1" indent="-2921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2000"/>
            </a:lvl2pPr>
            <a:lvl3pPr marL="1371600" lvl="2" indent="-320039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440"/>
              <a:buFont typeface="Comic Sans MS"/>
              <a:buChar char="–"/>
              <a:defRPr sz="1800"/>
            </a:lvl3pPr>
            <a:lvl4pPr marL="1828800" lvl="3" indent="-3302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Char char="🖉"/>
              <a:defRPr sz="1600"/>
            </a:lvl4pPr>
            <a:lvl5pPr marL="2286000" lvl="4" indent="-3302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–"/>
              <a:defRPr sz="1600"/>
            </a:lvl5pPr>
            <a:lvl6pPr marL="2743200" lvl="5" indent="-3302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–"/>
              <a:defRPr sz="1600"/>
            </a:lvl6pPr>
            <a:lvl7pPr marL="3200400" lvl="6" indent="-3302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–"/>
              <a:defRPr sz="1600"/>
            </a:lvl7pPr>
            <a:lvl8pPr marL="3657600" lvl="7" indent="-3302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–"/>
              <a:defRPr sz="1600"/>
            </a:lvl8pPr>
            <a:lvl9pPr marL="4114800" lvl="8" indent="-3302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–"/>
              <a:defRPr sz="1600"/>
            </a:lvl9pPr>
          </a:lstStyle>
          <a:p>
            <a:endParaRPr/>
          </a:p>
        </p:txBody>
      </p:sp>
      <p:sp>
        <p:nvSpPr>
          <p:cNvPr id="37" name="Google Shape;37;p53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b" anchorCtr="0">
            <a:noAutofit/>
          </a:bodyPr>
          <a:lstStyle>
            <a:lvl1pPr marL="457200" lvl="0" indent="-22860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2400" b="1"/>
            </a:lvl1pPr>
            <a:lvl2pPr marL="914400" lvl="1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 b="1"/>
            </a:lvl2pPr>
            <a:lvl3pPr marL="1371600" lvl="2" indent="-2286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440"/>
              <a:buFont typeface="Comic Sans MS"/>
              <a:buNone/>
              <a:defRPr sz="1800" b="1"/>
            </a:lvl3pPr>
            <a:lvl4pPr marL="1828800" lvl="3" indent="-2286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None/>
              <a:defRPr sz="1600" b="1"/>
            </a:lvl5pPr>
            <a:lvl6pPr marL="2743200" lvl="5" indent="-2286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None/>
              <a:defRPr sz="1600" b="1"/>
            </a:lvl6pPr>
            <a:lvl7pPr marL="3200400" lvl="6" indent="-2286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None/>
              <a:defRPr sz="1600" b="1"/>
            </a:lvl7pPr>
            <a:lvl8pPr marL="3657600" lvl="7" indent="-2286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None/>
              <a:defRPr sz="1600" b="1"/>
            </a:lvl8pPr>
            <a:lvl9pPr marL="4114800" lvl="8" indent="-2286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None/>
              <a:defRPr sz="1600" b="1"/>
            </a:lvl9pPr>
          </a:lstStyle>
          <a:p>
            <a:endParaRPr/>
          </a:p>
        </p:txBody>
      </p:sp>
      <p:sp>
        <p:nvSpPr>
          <p:cNvPr id="38" name="Google Shape;38;p53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lvl="0" indent="-22860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marL="914400" lvl="1" indent="-2921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2000"/>
            </a:lvl2pPr>
            <a:lvl3pPr marL="1371600" lvl="2" indent="-320039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440"/>
              <a:buFont typeface="Comic Sans MS"/>
              <a:buChar char="–"/>
              <a:defRPr sz="1800"/>
            </a:lvl3pPr>
            <a:lvl4pPr marL="1828800" lvl="3" indent="-3302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Char char="🖉"/>
              <a:defRPr sz="1600"/>
            </a:lvl4pPr>
            <a:lvl5pPr marL="2286000" lvl="4" indent="-3302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–"/>
              <a:defRPr sz="1600"/>
            </a:lvl5pPr>
            <a:lvl6pPr marL="2743200" lvl="5" indent="-3302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–"/>
              <a:defRPr sz="1600"/>
            </a:lvl6pPr>
            <a:lvl7pPr marL="3200400" lvl="6" indent="-3302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–"/>
              <a:defRPr sz="1600"/>
            </a:lvl7pPr>
            <a:lvl8pPr marL="3657600" lvl="7" indent="-3302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–"/>
              <a:defRPr sz="1600"/>
            </a:lvl8pPr>
            <a:lvl9pPr marL="4114800" lvl="8" indent="-3302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–"/>
              <a:defRPr sz="1600"/>
            </a:lvl9pPr>
          </a:lstStyle>
          <a:p>
            <a:endParaRPr/>
          </a:p>
        </p:txBody>
      </p:sp>
      <p:sp>
        <p:nvSpPr>
          <p:cNvPr id="39" name="Google Shape;39;p53"/>
          <p:cNvSpPr txBox="1">
            <a:spLocks noGrp="1"/>
          </p:cNvSpPr>
          <p:nvPr>
            <p:ph type="sldNum" idx="12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4"/>
          <p:cNvSpPr txBox="1">
            <a:spLocks noGrp="1"/>
          </p:cNvSpPr>
          <p:nvPr>
            <p:ph type="title"/>
          </p:nvPr>
        </p:nvSpPr>
        <p:spPr>
          <a:xfrm>
            <a:off x="485860" y="203538"/>
            <a:ext cx="786754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4"/>
          <p:cNvSpPr txBox="1">
            <a:spLocks noGrp="1"/>
          </p:cNvSpPr>
          <p:nvPr>
            <p:ph type="sldNum" idx="12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5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b" anchorCtr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5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lvl="0" indent="-228600" algn="l">
              <a:lnSpc>
                <a:spcPct val="8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marL="914400" lvl="1" indent="-317500" algn="l">
              <a:lnSpc>
                <a:spcPct val="92857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2pPr>
            <a:lvl3pPr marL="1371600" lvl="2" indent="-350519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SzPts val="1920"/>
              <a:buFont typeface="Comic Sans MS"/>
              <a:buChar char="–"/>
              <a:defRPr sz="2400"/>
            </a:lvl3pPr>
            <a:lvl4pPr marL="1828800" lvl="3" indent="-355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🖉"/>
              <a:defRPr sz="2000"/>
            </a:lvl4pPr>
            <a:lvl5pPr marL="2286000" lvl="4" indent="-355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ic Sans MS"/>
              <a:buChar char="–"/>
              <a:defRPr sz="2000"/>
            </a:lvl5pPr>
            <a:lvl6pPr marL="2743200" lvl="5" indent="-355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ic Sans MS"/>
              <a:buChar char="–"/>
              <a:defRPr sz="2000"/>
            </a:lvl6pPr>
            <a:lvl7pPr marL="3200400" lvl="6" indent="-355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ic Sans MS"/>
              <a:buChar char="–"/>
              <a:defRPr sz="2000"/>
            </a:lvl7pPr>
            <a:lvl8pPr marL="3657600" lvl="7" indent="-355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ic Sans MS"/>
              <a:buChar char="–"/>
              <a:defRPr sz="2000"/>
            </a:lvl8pPr>
            <a:lvl9pPr marL="4114800" lvl="8" indent="-355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ic Sans MS"/>
              <a:buChar char="–"/>
              <a:defRPr sz="2000"/>
            </a:lvl9pPr>
          </a:lstStyle>
          <a:p>
            <a:endParaRPr/>
          </a:p>
        </p:txBody>
      </p:sp>
      <p:sp>
        <p:nvSpPr>
          <p:cNvPr id="46" name="Google Shape;46;p55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lvl="0" indent="-228600" algn="l">
              <a:lnSpc>
                <a:spcPct val="185714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400"/>
            </a:lvl1pPr>
            <a:lvl2pPr marL="914400" lvl="1" indent="-228600" algn="l">
              <a:lnSpc>
                <a:spcPct val="216666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200"/>
            </a:lvl2pPr>
            <a:lvl3pPr marL="1371600" lvl="2" indent="-22860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800"/>
              <a:buFont typeface="Comic Sans MS"/>
              <a:buNone/>
              <a:defRPr sz="1000"/>
            </a:lvl3pPr>
            <a:lvl4pPr marL="1828800" lvl="3" indent="-228600" algn="l">
              <a:lnSpc>
                <a:spcPct val="288888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288888"/>
              </a:lnSpc>
              <a:spcBef>
                <a:spcPts val="0"/>
              </a:spcBef>
              <a:spcAft>
                <a:spcPts val="0"/>
              </a:spcAft>
              <a:buSzPts val="900"/>
              <a:buFont typeface="Comic Sans MS"/>
              <a:buNone/>
              <a:defRPr sz="900"/>
            </a:lvl5pPr>
            <a:lvl6pPr marL="2743200" lvl="5" indent="-228600" algn="l">
              <a:lnSpc>
                <a:spcPct val="288888"/>
              </a:lnSpc>
              <a:spcBef>
                <a:spcPts val="0"/>
              </a:spcBef>
              <a:spcAft>
                <a:spcPts val="0"/>
              </a:spcAft>
              <a:buSzPts val="900"/>
              <a:buFont typeface="Comic Sans MS"/>
              <a:buNone/>
              <a:defRPr sz="900"/>
            </a:lvl6pPr>
            <a:lvl7pPr marL="3200400" lvl="6" indent="-228600" algn="l">
              <a:lnSpc>
                <a:spcPct val="288888"/>
              </a:lnSpc>
              <a:spcBef>
                <a:spcPts val="0"/>
              </a:spcBef>
              <a:spcAft>
                <a:spcPts val="0"/>
              </a:spcAft>
              <a:buSzPts val="900"/>
              <a:buFont typeface="Comic Sans MS"/>
              <a:buNone/>
              <a:defRPr sz="900"/>
            </a:lvl7pPr>
            <a:lvl8pPr marL="3657600" lvl="7" indent="-228600" algn="l">
              <a:lnSpc>
                <a:spcPct val="288888"/>
              </a:lnSpc>
              <a:spcBef>
                <a:spcPts val="0"/>
              </a:spcBef>
              <a:spcAft>
                <a:spcPts val="0"/>
              </a:spcAft>
              <a:buSzPts val="900"/>
              <a:buFont typeface="Comic Sans MS"/>
              <a:buNone/>
              <a:defRPr sz="900"/>
            </a:lvl8pPr>
            <a:lvl9pPr marL="4114800" lvl="8" indent="-228600" algn="l">
              <a:lnSpc>
                <a:spcPct val="288888"/>
              </a:lnSpc>
              <a:spcBef>
                <a:spcPts val="0"/>
              </a:spcBef>
              <a:spcAft>
                <a:spcPts val="0"/>
              </a:spcAft>
              <a:buSzPts val="900"/>
              <a:buFont typeface="Comic Sans MS"/>
              <a:buNone/>
              <a:defRPr sz="900"/>
            </a:lvl9pPr>
          </a:lstStyle>
          <a:p>
            <a:endParaRPr/>
          </a:p>
        </p:txBody>
      </p:sp>
      <p:sp>
        <p:nvSpPr>
          <p:cNvPr id="47" name="Google Shape;47;p55"/>
          <p:cNvSpPr txBox="1">
            <a:spLocks noGrp="1"/>
          </p:cNvSpPr>
          <p:nvPr>
            <p:ph type="sldNum" idx="12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6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b" anchorCtr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56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lvl="0" indent="-228600" algn="l">
              <a:lnSpc>
                <a:spcPct val="185714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400"/>
            </a:lvl1pPr>
            <a:lvl2pPr marL="914400" lvl="1" indent="-228600" algn="l">
              <a:lnSpc>
                <a:spcPct val="216666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200"/>
            </a:lvl2pPr>
            <a:lvl3pPr marL="1371600" lvl="2" indent="-22860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800"/>
              <a:buFont typeface="Comic Sans MS"/>
              <a:buNone/>
              <a:defRPr sz="1000"/>
            </a:lvl3pPr>
            <a:lvl4pPr marL="1828800" lvl="3" indent="-228600" algn="l">
              <a:lnSpc>
                <a:spcPct val="288888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288888"/>
              </a:lnSpc>
              <a:spcBef>
                <a:spcPts val="0"/>
              </a:spcBef>
              <a:spcAft>
                <a:spcPts val="0"/>
              </a:spcAft>
              <a:buSzPts val="900"/>
              <a:buFont typeface="Comic Sans MS"/>
              <a:buNone/>
              <a:defRPr sz="900"/>
            </a:lvl5pPr>
            <a:lvl6pPr marL="2743200" lvl="5" indent="-228600" algn="l">
              <a:lnSpc>
                <a:spcPct val="288888"/>
              </a:lnSpc>
              <a:spcBef>
                <a:spcPts val="0"/>
              </a:spcBef>
              <a:spcAft>
                <a:spcPts val="0"/>
              </a:spcAft>
              <a:buSzPts val="900"/>
              <a:buFont typeface="Comic Sans MS"/>
              <a:buNone/>
              <a:defRPr sz="900"/>
            </a:lvl6pPr>
            <a:lvl7pPr marL="3200400" lvl="6" indent="-228600" algn="l">
              <a:lnSpc>
                <a:spcPct val="288888"/>
              </a:lnSpc>
              <a:spcBef>
                <a:spcPts val="0"/>
              </a:spcBef>
              <a:spcAft>
                <a:spcPts val="0"/>
              </a:spcAft>
              <a:buSzPts val="900"/>
              <a:buFont typeface="Comic Sans MS"/>
              <a:buNone/>
              <a:defRPr sz="900"/>
            </a:lvl7pPr>
            <a:lvl8pPr marL="3657600" lvl="7" indent="-228600" algn="l">
              <a:lnSpc>
                <a:spcPct val="288888"/>
              </a:lnSpc>
              <a:spcBef>
                <a:spcPts val="0"/>
              </a:spcBef>
              <a:spcAft>
                <a:spcPts val="0"/>
              </a:spcAft>
              <a:buSzPts val="900"/>
              <a:buFont typeface="Comic Sans MS"/>
              <a:buNone/>
              <a:defRPr sz="900"/>
            </a:lvl8pPr>
            <a:lvl9pPr marL="4114800" lvl="8" indent="-228600" algn="l">
              <a:lnSpc>
                <a:spcPct val="288888"/>
              </a:lnSpc>
              <a:spcBef>
                <a:spcPts val="0"/>
              </a:spcBef>
              <a:spcAft>
                <a:spcPts val="0"/>
              </a:spcAft>
              <a:buSzPts val="900"/>
              <a:buFont typeface="Comic Sans MS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56"/>
          <p:cNvSpPr txBox="1">
            <a:spLocks noGrp="1"/>
          </p:cNvSpPr>
          <p:nvPr>
            <p:ph type="sldNum" idx="12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57"/>
          <p:cNvSpPr txBox="1">
            <a:spLocks noGrp="1"/>
          </p:cNvSpPr>
          <p:nvPr>
            <p:ph type="title"/>
          </p:nvPr>
        </p:nvSpPr>
        <p:spPr>
          <a:xfrm>
            <a:off x="485860" y="203538"/>
            <a:ext cx="786754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57"/>
          <p:cNvSpPr txBox="1">
            <a:spLocks noGrp="1"/>
          </p:cNvSpPr>
          <p:nvPr>
            <p:ph type="body" idx="1"/>
          </p:nvPr>
        </p:nvSpPr>
        <p:spPr>
          <a:xfrm rot="5400000">
            <a:off x="1828800" y="-304800"/>
            <a:ext cx="5410200" cy="78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lvl="0" indent="-2286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8575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2pPr>
            <a:lvl3pPr marL="1371600" lvl="2" indent="-320039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marL="1828800" lvl="3" indent="-3429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🖉"/>
              <a:defRPr/>
            </a:lvl4pPr>
            <a:lvl5pPr marL="2286000" lvl="4" indent="-3429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5pPr>
            <a:lvl6pPr marL="2743200" lvl="5" indent="-3429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6pPr>
            <a:lvl7pPr marL="3200400" lvl="6" indent="-3429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7pPr>
            <a:lvl8pPr marL="3657600" lvl="7" indent="-3429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8pPr>
            <a:lvl9pPr marL="4114800" lvl="8" indent="-3429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56" name="Google Shape;56;p57"/>
          <p:cNvSpPr txBox="1">
            <a:spLocks noGrp="1"/>
          </p:cNvSpPr>
          <p:nvPr>
            <p:ph type="sldNum" idx="12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7"/>
          <p:cNvSpPr txBox="1">
            <a:spLocks noGrp="1"/>
          </p:cNvSpPr>
          <p:nvPr>
            <p:ph type="title"/>
          </p:nvPr>
        </p:nvSpPr>
        <p:spPr>
          <a:xfrm>
            <a:off x="485860" y="203538"/>
            <a:ext cx="786754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R="0" lvl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R="0"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R="0"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R="0"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R="0"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R="0"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R="0"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R="0"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/>
          </a:p>
        </p:txBody>
      </p:sp>
      <p:sp>
        <p:nvSpPr>
          <p:cNvPr id="11" name="Google Shape;11;p47"/>
          <p:cNvSpPr txBox="1">
            <a:spLocks noGrp="1"/>
          </p:cNvSpPr>
          <p:nvPr>
            <p:ph type="body" idx="1"/>
          </p:nvPr>
        </p:nvSpPr>
        <p:spPr>
          <a:xfrm>
            <a:off x="609600" y="914400"/>
            <a:ext cx="7848600" cy="54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marR="0" lvl="0" indent="-228600" algn="l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00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914400" marR="0" lvl="1" indent="-285750" algn="l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1371600" marR="0" lvl="2" indent="-320039" algn="l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omic Sans MS"/>
              <a:buChar char="–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1828800" marR="0" lvl="3" indent="-342900" algn="l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🖉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2286000" marR="0" lvl="4" indent="-342900" algn="l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–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2743200" marR="0" lvl="5" indent="-342900" algn="l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–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3200400" marR="0" lvl="6" indent="-342900" algn="l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–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3657600" marR="0" lvl="7" indent="-342900" algn="l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–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4114800" marR="0" lvl="8" indent="-342900" algn="l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–"/>
              <a:defRPr sz="1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endParaRPr dirty="0"/>
          </a:p>
        </p:txBody>
      </p:sp>
      <p:sp>
        <p:nvSpPr>
          <p:cNvPr id="12" name="Google Shape;12;p47"/>
          <p:cNvSpPr txBox="1">
            <a:spLocks noGrp="1"/>
          </p:cNvSpPr>
          <p:nvPr>
            <p:ph type="sldNum" idx="12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8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cxnSp>
        <p:nvCxnSpPr>
          <p:cNvPr id="13" name="Google Shape;13;p47"/>
          <p:cNvCxnSpPr/>
          <p:nvPr/>
        </p:nvCxnSpPr>
        <p:spPr>
          <a:xfrm rot="10800000" flipH="1">
            <a:off x="596672" y="596626"/>
            <a:ext cx="7841976" cy="17047"/>
          </a:xfrm>
          <a:prstGeom prst="straightConnector1">
            <a:avLst/>
          </a:prstGeom>
          <a:solidFill>
            <a:schemeClr val="dk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" name="Google Shape;14;p47"/>
          <p:cNvSpPr txBox="1"/>
          <p:nvPr/>
        </p:nvSpPr>
        <p:spPr>
          <a:xfrm>
            <a:off x="596672" y="6578262"/>
            <a:ext cx="7861528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 dirty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Intro to CS, Reichman University, 2021, workshop 6                                                                                                                          slide </a:t>
            </a:r>
            <a:fld id="{00000000-1234-1234-1234-123412341234}" type="slidenum">
              <a:rPr lang="en-US" sz="10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 b="0" i="0" u="none" strike="noStrike" cap="none" dirty="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he.wikipedia.org/wiki/%D7%A8%D7%99%D7%91%D7%95%D7%A2_%D7%A7%D7%A1%D7%9D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" descr="OPENOAM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68516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"/>
          <p:cNvSpPr/>
          <p:nvPr/>
        </p:nvSpPr>
        <p:spPr>
          <a:xfrm>
            <a:off x="152400" y="76200"/>
            <a:ext cx="2895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to Computer Science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IDC Herzliya</a:t>
            </a:r>
            <a:endParaRPr/>
          </a:p>
        </p:txBody>
      </p:sp>
      <p:sp>
        <p:nvSpPr>
          <p:cNvPr id="71" name="Google Shape;71;p1"/>
          <p:cNvSpPr/>
          <p:nvPr/>
        </p:nvSpPr>
        <p:spPr>
          <a:xfrm>
            <a:off x="1447800" y="1752600"/>
            <a:ext cx="61722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Workshop</a:t>
            </a:r>
            <a:r>
              <a:rPr lang="en-US" sz="2000" b="0" i="0" u="none" strike="noStrike" cap="none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" name="Google Shape;72;p1"/>
          <p:cNvSpPr txBox="1"/>
          <p:nvPr/>
        </p:nvSpPr>
        <p:spPr>
          <a:xfrm>
            <a:off x="1664169" y="2177909"/>
            <a:ext cx="557366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Two-Dimensional Arrays</a:t>
            </a:r>
            <a:endParaRPr/>
          </a:p>
        </p:txBody>
      </p:sp>
      <p:pic>
        <p:nvPicPr>
          <p:cNvPr id="73" name="Google Shape;7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8000" y="3017520"/>
            <a:ext cx="2839699" cy="2219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9e0bdfc87_0_57"/>
          <p:cNvSpPr txBox="1">
            <a:spLocks noGrp="1"/>
          </p:cNvSpPr>
          <p:nvPr>
            <p:ph type="title"/>
          </p:nvPr>
        </p:nvSpPr>
        <p:spPr>
          <a:xfrm>
            <a:off x="485860" y="203538"/>
            <a:ext cx="7867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Break time! Be back in 10 mins</a:t>
            </a:r>
            <a:endParaRPr dirty="0"/>
          </a:p>
        </p:txBody>
      </p:sp>
      <p:pic>
        <p:nvPicPr>
          <p:cNvPr id="1028" name="Picture 4" descr="Break Time - GIF on Imgur">
            <a:extLst>
              <a:ext uri="{FF2B5EF4-FFF2-40B4-BE49-F238E27FC236}">
                <a16:creationId xmlns:a16="http://schemas.microsoft.com/office/drawing/2014/main" id="{EF5C948F-17F9-654F-B200-227B0A7D6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483" y="891675"/>
            <a:ext cx="3471034" cy="49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60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"/>
          <p:cNvSpPr txBox="1">
            <a:spLocks noGrp="1"/>
          </p:cNvSpPr>
          <p:nvPr>
            <p:ph type="title"/>
          </p:nvPr>
        </p:nvSpPr>
        <p:spPr>
          <a:xfrm>
            <a:off x="485860" y="203538"/>
            <a:ext cx="786754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Exercise 2 - Matrix operations: multiplication </a:t>
            </a:r>
            <a:r>
              <a:rPr lang="en-US" sz="1400" dirty="0"/>
              <a:t>(</a:t>
            </a:r>
            <a:r>
              <a:rPr lang="en-US" sz="1400" dirty="0" err="1"/>
              <a:t>wikipedia</a:t>
            </a:r>
            <a:r>
              <a:rPr lang="en-US" sz="1400" dirty="0"/>
              <a:t>)</a:t>
            </a:r>
            <a:endParaRPr dirty="0"/>
          </a:p>
        </p:txBody>
      </p:sp>
      <p:sp>
        <p:nvSpPr>
          <p:cNvPr id="136" name="Google Shape;136;p10"/>
          <p:cNvSpPr txBox="1"/>
          <p:nvPr/>
        </p:nvSpPr>
        <p:spPr>
          <a:xfrm>
            <a:off x="-1162538" y="1738924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2" name="Google Shape;142;p10"/>
          <p:cNvSpPr txBox="1"/>
          <p:nvPr/>
        </p:nvSpPr>
        <p:spPr>
          <a:xfrm>
            <a:off x="1652440" y="4429263"/>
            <a:ext cx="5586560" cy="758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lvl="0"/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The number of columns in the left matrix must equal the number of rows in the right matrix. </a:t>
            </a:r>
          </a:p>
          <a:p>
            <a:pPr lvl="0"/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The result matrix has the number of rows of the first and the number of columns of the second matrix.</a:t>
            </a:r>
            <a:endParaRPr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6FF70CC-BA3C-9646-A382-F2A896583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135" y="1056121"/>
            <a:ext cx="5983768" cy="337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1"/>
          <p:cNvSpPr txBox="1">
            <a:spLocks noGrp="1"/>
          </p:cNvSpPr>
          <p:nvPr>
            <p:ph type="title"/>
          </p:nvPr>
        </p:nvSpPr>
        <p:spPr>
          <a:xfrm>
            <a:off x="485860" y="203538"/>
            <a:ext cx="786754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lvl="0"/>
            <a:r>
              <a:rPr lang="en-US" dirty="0"/>
              <a:t>Exercise 2 - Matrix operations: multiplication </a:t>
            </a:r>
            <a:r>
              <a:rPr lang="en-US" sz="1400" dirty="0"/>
              <a:t>(</a:t>
            </a:r>
            <a:r>
              <a:rPr lang="en-US" sz="1400" dirty="0" err="1"/>
              <a:t>wikipedia</a:t>
            </a:r>
            <a:r>
              <a:rPr lang="en-US" sz="1400" dirty="0"/>
              <a:t>)</a:t>
            </a:r>
            <a:endParaRPr dirty="0"/>
          </a:p>
        </p:txBody>
      </p:sp>
      <p:sp>
        <p:nvSpPr>
          <p:cNvPr id="149" name="Google Shape;149;p11"/>
          <p:cNvSpPr txBox="1"/>
          <p:nvPr/>
        </p:nvSpPr>
        <p:spPr>
          <a:xfrm>
            <a:off x="-1162538" y="1738924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51" name="Google Shape;151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7111" y="1318847"/>
            <a:ext cx="5826368" cy="297473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8A006DB-27C0-6944-A0B7-807341C15493}"/>
                  </a:ext>
                </a:extLst>
              </p:cNvPr>
              <p:cNvSpPr/>
              <p:nvPr/>
            </p:nvSpPr>
            <p:spPr>
              <a:xfrm>
                <a:off x="2783775" y="4893519"/>
                <a:ext cx="3276666" cy="6805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𝑟𝑜𝑤</m:t>
                          </m:r>
                          <m:r>
                            <a:rPr lang="en-US" i="1" dirty="0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𝑐𝑜𝑙</m:t>
                          </m:r>
                        </m:sub>
                      </m:sSub>
                      <m:r>
                        <a:rPr lang="en-US" i="1" dirty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 err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i="1" dirty="0" err="1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𝑟𝑜𝑤</m:t>
                          </m:r>
                          <m:r>
                            <a:rPr lang="en-US" i="1" dirty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 dirty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𝑐𝑜𝑙</m:t>
                          </m:r>
                        </m:sub>
                      </m:sSub>
                      <m:r>
                        <a:rPr lang="en-US" i="1" dirty="0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dirty="0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dirty="0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 dirty="0" smtClean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</a:rPr>
                                <m:t>𝑟𝑜𝑤</m:t>
                              </m:r>
                              <m:r>
                                <a:rPr lang="en-US" i="1" dirty="0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dirty="0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rgbClr val="333333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 dirty="0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 dirty="0">
                                  <a:solidFill>
                                    <a:srgbClr val="333333"/>
                                  </a:solidFill>
                                  <a:latin typeface="Cambria Math" panose="02040503050406030204" pitchFamily="18" charset="0"/>
                                </a:rPr>
                                <m:t>𝑐𝑜𝑙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8A006DB-27C0-6944-A0B7-807341C154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775" y="4893519"/>
                <a:ext cx="3276666" cy="680507"/>
              </a:xfrm>
              <a:prstGeom prst="rect">
                <a:avLst/>
              </a:prstGeom>
              <a:blipFill>
                <a:blip r:embed="rId4"/>
                <a:stretch>
                  <a:fillRect t="-98148" b="-15555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 txBox="1">
            <a:spLocks noGrp="1"/>
          </p:cNvSpPr>
          <p:nvPr>
            <p:ph type="title"/>
          </p:nvPr>
        </p:nvSpPr>
        <p:spPr>
          <a:xfrm>
            <a:off x="485860" y="203538"/>
            <a:ext cx="786754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Matrix operations</a:t>
            </a:r>
            <a:endParaRPr/>
          </a:p>
        </p:txBody>
      </p:sp>
      <p:sp>
        <p:nvSpPr>
          <p:cNvPr id="288" name="Google Shape;288;p22"/>
          <p:cNvSpPr/>
          <p:nvPr/>
        </p:nvSpPr>
        <p:spPr>
          <a:xfrm>
            <a:off x="564013" y="771770"/>
            <a:ext cx="7023903" cy="5675329"/>
          </a:xfrm>
          <a:prstGeom prst="rect">
            <a:avLst/>
          </a:prstGeom>
          <a:solidFill>
            <a:schemeClr val="lt1"/>
          </a:solidFill>
          <a:ln w="1587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45"/>
              </a:srgbClr>
            </a:outerShdw>
          </a:effectLst>
        </p:spPr>
        <p:txBody>
          <a:bodyPr spcFirstLastPara="1" wrap="square" lIns="180000" tIns="46800" rIns="182875" bIns="46800" anchor="t" anchorCtr="0">
            <a:noAutofit/>
          </a:bodyPr>
          <a:lstStyle/>
          <a:p>
            <a:pPr marL="0" marR="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MatrixOps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dirty="0"/>
          </a:p>
          <a:p>
            <a:pPr marL="0" marR="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200" dirty="0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main(String </a:t>
            </a:r>
            <a:r>
              <a:rPr lang="en-US" sz="1200" dirty="0" err="1">
                <a:solidFill>
                  <a:srgbClr val="7E504F"/>
                </a:solidFill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[]) {</a:t>
            </a:r>
            <a:endParaRPr dirty="0"/>
          </a:p>
          <a:p>
            <a:pPr marL="0" marR="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200" dirty="0">
                <a:solidFill>
                  <a:srgbClr val="006600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dirty="0"/>
          </a:p>
          <a:p>
            <a:pPr marL="0" marR="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lang="en-US" dirty="0"/>
          </a:p>
          <a:p>
            <a:pPr marL="0" marR="0" lvl="0" indent="0" algn="l" rtl="0">
              <a:lnSpc>
                <a:spcPct val="14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200" dirty="0">
                <a:solidFill>
                  <a:srgbClr val="3F7F5F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1200" dirty="0">
                <a:solidFill>
                  <a:srgbClr val="3F7F5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Returns the addition of the two matrices. Assumes that they have the same dimensions.</a:t>
            </a:r>
            <a:endParaRPr lang="en-US" sz="1200" dirty="0">
              <a:solidFill>
                <a:srgbClr val="006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   private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[][] add(</a:t>
            </a:r>
            <a:r>
              <a:rPr lang="en-US" sz="1200" dirty="0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[][] </a:t>
            </a:r>
            <a:r>
              <a:rPr lang="en-US" sz="1200" dirty="0">
                <a:solidFill>
                  <a:srgbClr val="7E504F"/>
                </a:solidFill>
                <a:latin typeface="Consolas"/>
                <a:ea typeface="Consolas"/>
                <a:cs typeface="Consolas"/>
                <a:sym typeface="Consolas"/>
              </a:rPr>
              <a:t>m1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200" dirty="0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[][] </a:t>
            </a:r>
            <a:r>
              <a:rPr lang="en-US" sz="1200" dirty="0">
                <a:solidFill>
                  <a:srgbClr val="7E504F"/>
                </a:solidFill>
                <a:latin typeface="Consolas"/>
                <a:ea typeface="Consolas"/>
                <a:cs typeface="Consolas"/>
                <a:sym typeface="Consolas"/>
              </a:rPr>
              <a:t>m2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lang="en-US" dirty="0"/>
          </a:p>
          <a:p>
            <a:pPr marL="0" marR="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…</a:t>
            </a:r>
            <a:endParaRPr lang="en-US" dirty="0"/>
          </a:p>
          <a:p>
            <a:pPr marL="0" marR="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lang="en-US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4D9072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200" dirty="0">
                <a:solidFill>
                  <a:srgbClr val="3F7F5F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lang="en-US" sz="1200" dirty="0">
                <a:solidFill>
                  <a:srgbClr val="3F7F5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Returns the multiplication of the two matrices. Assumes that they have compatible dimensions.</a:t>
            </a:r>
            <a:endParaRPr lang="en-US" dirty="0"/>
          </a:p>
          <a:p>
            <a:pPr marL="0" marR="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200" dirty="0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[][]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mult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200" dirty="0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[][] </a:t>
            </a:r>
            <a:r>
              <a:rPr lang="en-US" sz="1200" dirty="0">
                <a:solidFill>
                  <a:srgbClr val="7E504F"/>
                </a:solidFill>
                <a:latin typeface="Consolas"/>
                <a:ea typeface="Consolas"/>
                <a:cs typeface="Consolas"/>
                <a:sym typeface="Consolas"/>
              </a:rPr>
              <a:t>m1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200" dirty="0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[][] </a:t>
            </a:r>
            <a:r>
              <a:rPr lang="en-US" sz="1200" dirty="0">
                <a:solidFill>
                  <a:srgbClr val="7E504F"/>
                </a:solidFill>
                <a:latin typeface="Consolas"/>
                <a:ea typeface="Consolas"/>
                <a:cs typeface="Consolas"/>
                <a:sym typeface="Consolas"/>
              </a:rPr>
              <a:t>m2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dirty="0"/>
          </a:p>
          <a:p>
            <a:pPr marL="0" marR="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6600"/>
                </a:solidFill>
                <a:latin typeface="Consolas"/>
                <a:ea typeface="Consolas"/>
                <a:cs typeface="Consolas"/>
                <a:sym typeface="Consolas"/>
              </a:rPr>
              <a:t>      // Put your code here</a:t>
            </a:r>
            <a:endParaRPr dirty="0"/>
          </a:p>
          <a:p>
            <a:pPr marL="0" marR="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</a:p>
          <a:p>
            <a:pPr marL="0" marR="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dirty="0"/>
          </a:p>
          <a:p>
            <a:pPr marL="0" marR="0" lvl="0" indent="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dirty="0"/>
          </a:p>
        </p:txBody>
      </p:sp>
      <p:sp>
        <p:nvSpPr>
          <p:cNvPr id="289" name="Google Shape;289;p22"/>
          <p:cNvSpPr txBox="1"/>
          <p:nvPr/>
        </p:nvSpPr>
        <p:spPr>
          <a:xfrm>
            <a:off x="-1162538" y="2354385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 txBox="1">
            <a:spLocks noGrp="1"/>
          </p:cNvSpPr>
          <p:nvPr>
            <p:ph type="title"/>
          </p:nvPr>
        </p:nvSpPr>
        <p:spPr>
          <a:xfrm>
            <a:off x="485860" y="203538"/>
            <a:ext cx="786754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Q&amp;A</a:t>
            </a:r>
            <a:endParaRPr dirty="0"/>
          </a:p>
        </p:txBody>
      </p:sp>
      <p:sp>
        <p:nvSpPr>
          <p:cNvPr id="289" name="Google Shape;289;p22"/>
          <p:cNvSpPr txBox="1"/>
          <p:nvPr/>
        </p:nvSpPr>
        <p:spPr>
          <a:xfrm>
            <a:off x="-1162538" y="2354385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26" name="Picture 2" descr="Homework GIF - Find on GIFER">
            <a:extLst>
              <a:ext uri="{FF2B5EF4-FFF2-40B4-BE49-F238E27FC236}">
                <a16:creationId xmlns:a16="http://schemas.microsoft.com/office/drawing/2014/main" id="{2CF28CF2-054A-A34B-AF7C-422BEE3DC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711200"/>
            <a:ext cx="6350000" cy="543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680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 txBox="1">
            <a:spLocks noGrp="1"/>
          </p:cNvSpPr>
          <p:nvPr>
            <p:ph type="title"/>
          </p:nvPr>
        </p:nvSpPr>
        <p:spPr>
          <a:xfrm>
            <a:off x="485860" y="203538"/>
            <a:ext cx="786754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Today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A7AAA-D693-8541-88BA-80882B7F1A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>
              <a:lnSpc>
                <a:spcPct val="100000"/>
              </a:lnSpc>
              <a:buClr>
                <a:srgbClr val="006600"/>
              </a:buClr>
              <a:buSzPts val="1800"/>
              <a:buFont typeface="Noto Sans Symbols"/>
              <a:buChar char="■"/>
            </a:pPr>
            <a:r>
              <a:rPr lang="en-US" dirty="0">
                <a:solidFill>
                  <a:schemeClr val="dk1"/>
                </a:solidFill>
              </a:rPr>
              <a:t>2D Arrays</a:t>
            </a:r>
            <a:endParaRPr lang="en-US" dirty="0"/>
          </a:p>
          <a:p>
            <a:pPr marL="342900" lvl="0" indent="-342900">
              <a:lnSpc>
                <a:spcPct val="100000"/>
              </a:lnSpc>
              <a:spcBef>
                <a:spcPts val="1080"/>
              </a:spcBef>
              <a:buClr>
                <a:srgbClr val="006600"/>
              </a:buClr>
              <a:buSzPts val="1800"/>
              <a:buFont typeface="Noto Sans Symbols"/>
              <a:buChar char="■"/>
            </a:pPr>
            <a:r>
              <a:rPr lang="en-US" dirty="0">
                <a:solidFill>
                  <a:schemeClr val="dk1"/>
                </a:solidFill>
              </a:rPr>
              <a:t>Hands-on</a:t>
            </a:r>
          </a:p>
          <a:p>
            <a:endParaRPr lang="en-IL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6"/>
          <p:cNvSpPr txBox="1">
            <a:spLocks noGrp="1"/>
          </p:cNvSpPr>
          <p:nvPr>
            <p:ph type="body" idx="1"/>
          </p:nvPr>
        </p:nvSpPr>
        <p:spPr>
          <a:xfrm>
            <a:off x="532730" y="979175"/>
            <a:ext cx="7964525" cy="142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Two abstract ways to think about a 2D array: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“table” with “rows” and “columns”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array of arrays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8" name="Google Shape;88;p6" descr="Picture 27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73504" y="851308"/>
            <a:ext cx="3114248" cy="39383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p6"/>
          <p:cNvGrpSpPr/>
          <p:nvPr/>
        </p:nvGrpSpPr>
        <p:grpSpPr>
          <a:xfrm>
            <a:off x="937550" y="2602689"/>
            <a:ext cx="4039549" cy="791756"/>
            <a:chOff x="1647457" y="4130398"/>
            <a:chExt cx="4039549" cy="791756"/>
          </a:xfrm>
        </p:grpSpPr>
        <p:sp>
          <p:nvSpPr>
            <p:cNvPr id="90" name="Google Shape;90;p6"/>
            <p:cNvSpPr/>
            <p:nvPr/>
          </p:nvSpPr>
          <p:spPr>
            <a:xfrm>
              <a:off x="1647457" y="4130398"/>
              <a:ext cx="3538849" cy="791756"/>
            </a:xfrm>
            <a:prstGeom prst="roundRect">
              <a:avLst>
                <a:gd name="adj" fmla="val 16667"/>
              </a:avLst>
            </a:prstGeom>
            <a:solidFill>
              <a:srgbClr val="FFDDC3"/>
            </a:solidFill>
            <a:ln w="19050" cap="flat" cmpd="sng">
              <a:solidFill>
                <a:srgbClr val="BD520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“Row” </a:t>
              </a:r>
              <a:r>
                <a:rPr lang="en-US" sz="12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a[i]</a:t>
              </a:r>
              <a:r>
                <a:rPr lang="en-US" sz="18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is a 1D array whose elements are:</a:t>
              </a:r>
              <a:endParaRPr/>
            </a:p>
            <a:p>
              <a:pPr marL="0" marR="0" lvl="0" indent="0" algn="ctr" rtl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a[i][0], a[i][1], a[i][2]</a:t>
              </a:r>
              <a:endParaRPr/>
            </a:p>
          </p:txBody>
        </p:sp>
        <p:cxnSp>
          <p:nvCxnSpPr>
            <p:cNvPr id="91" name="Google Shape;91;p6"/>
            <p:cNvCxnSpPr>
              <a:stCxn id="90" idx="3"/>
            </p:cNvCxnSpPr>
            <p:nvPr/>
          </p:nvCxnSpPr>
          <p:spPr>
            <a:xfrm>
              <a:off x="5186306" y="4526276"/>
              <a:ext cx="500700" cy="0"/>
            </a:xfrm>
            <a:prstGeom prst="straightConnector1">
              <a:avLst/>
            </a:prstGeom>
            <a:noFill/>
            <a:ln w="19050" cap="flat" cmpd="sng">
              <a:solidFill>
                <a:srgbClr val="BD5201"/>
              </a:solidFill>
              <a:prstDash val="solid"/>
              <a:round/>
              <a:headEnd type="none" w="med" len="med"/>
              <a:tailEnd type="oval" w="lg" len="lg"/>
            </a:ln>
          </p:spPr>
        </p:cxnSp>
      </p:grpSp>
      <p:sp>
        <p:nvSpPr>
          <p:cNvPr id="92" name="Google Shape;92;p6"/>
          <p:cNvSpPr txBox="1"/>
          <p:nvPr/>
        </p:nvSpPr>
        <p:spPr>
          <a:xfrm>
            <a:off x="532730" y="3725513"/>
            <a:ext cx="7964525" cy="2084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Conventions: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Row and column indexes start at 0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-US" sz="16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-US" sz="16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-US" sz="1600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element is accessed by:   </a:t>
            </a: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a[i][j]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 of elements in row i:    </a:t>
            </a: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a[i].length</a:t>
            </a:r>
            <a:endParaRPr/>
          </a:p>
          <a:p>
            <a:pPr marL="285750" marR="0" lvl="0" indent="-28575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 of rows:   </a:t>
            </a: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a.length</a:t>
            </a:r>
            <a:endParaRPr/>
          </a:p>
        </p:txBody>
      </p:sp>
      <p:sp>
        <p:nvSpPr>
          <p:cNvPr id="93" name="Google Shape;93;p6"/>
          <p:cNvSpPr txBox="1">
            <a:spLocks noGrp="1"/>
          </p:cNvSpPr>
          <p:nvPr>
            <p:ph type="title"/>
          </p:nvPr>
        </p:nvSpPr>
        <p:spPr>
          <a:xfrm>
            <a:off x="485860" y="203538"/>
            <a:ext cx="786754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Two dimensional arrays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7564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>
            <a:spLocks noGrp="1"/>
          </p:cNvSpPr>
          <p:nvPr>
            <p:ph type="title"/>
          </p:nvPr>
        </p:nvSpPr>
        <p:spPr>
          <a:xfrm>
            <a:off x="485860" y="203538"/>
            <a:ext cx="7867548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Exercise 1.1</a:t>
            </a:r>
            <a:endParaRPr dirty="0"/>
          </a:p>
        </p:txBody>
      </p:sp>
      <p:sp>
        <p:nvSpPr>
          <p:cNvPr id="101" name="Google Shape;101;p7"/>
          <p:cNvSpPr/>
          <p:nvPr/>
        </p:nvSpPr>
        <p:spPr>
          <a:xfrm>
            <a:off x="6911290" y="1817287"/>
            <a:ext cx="939839" cy="552940"/>
          </a:xfrm>
          <a:prstGeom prst="wedgeRoundRectCallout">
            <a:avLst>
              <a:gd name="adj1" fmla="val -3299"/>
              <a:gd name="adj2" fmla="val 79771"/>
              <a:gd name="adj3" fmla="val 16667"/>
            </a:avLst>
          </a:prstGeom>
          <a:solidFill>
            <a:srgbClr val="FFEFAF"/>
          </a:solidFill>
          <a:ln>
            <a:noFill/>
          </a:ln>
        </p:spPr>
        <p:txBody>
          <a:bodyPr spcFirstLastPara="1" wrap="square" lIns="91425" tIns="46800" rIns="0" bIns="45700" anchor="ctr" anchorCtr="0">
            <a:no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 of each row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Google Shape;102;p7"/>
              <p:cNvSpPr txBox="1"/>
              <p:nvPr/>
            </p:nvSpPr>
            <p:spPr>
              <a:xfrm>
                <a:off x="560290" y="717000"/>
                <a:ext cx="5352300" cy="147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A </a:t>
                </a:r>
                <a:r>
                  <a:rPr lang="en-US" u="sng" dirty="0">
                    <a:solidFill>
                      <a:srgbClr val="0563C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Magic Square</a:t>
                </a:r>
                <a:r>
                  <a:rPr lang="en-US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is a square matrix (of order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𝑛</m:t>
                    </m:r>
                    <m:r>
                      <a:rPr lang="en-US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 × </m:t>
                    </m:r>
                    <m:r>
                      <a:rPr lang="en-US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Times New Roman"/>
                        <a:cs typeface="Times New Roman"/>
                        <a:sym typeface="Times New Roman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), that contains all the natural numbers </a:t>
                </a:r>
                <a:r>
                  <a:rPr lang="en-US" dirty="0">
                    <a:solidFill>
                      <a:schemeClr val="dk1"/>
                    </a:solidFill>
                    <a:latin typeface="Cambria Math"/>
                    <a:ea typeface="Cambria Math"/>
                    <a:cs typeface="Cambria Math"/>
                    <a:sym typeface="Cambria Math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/>
                            <a:cs typeface="Cambria Math"/>
                            <a:sym typeface="Cambria Math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Cambria Math"/>
                            <a:cs typeface="Cambria Math"/>
                            <a:sym typeface="Cambria Math"/>
                          </a:rPr>
                          <m:t>1…</m:t>
                        </m:r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  <a:sym typeface="Cambria Math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  <a:sym typeface="Cambria Math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 dirty="0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Cambria Math"/>
                                <a:cs typeface="Cambria Math"/>
                                <a:sym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in some order such that the sum of all columns equals the sum of all rows, and equals the sum of both diagonals, independently.</a:t>
                </a:r>
                <a:endParaRPr dirty="0"/>
              </a:p>
            </p:txBody>
          </p:sp>
        </mc:Choice>
        <mc:Fallback xmlns="">
          <p:sp>
            <p:nvSpPr>
              <p:cNvPr id="102" name="Google Shape;102;p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290" y="717000"/>
                <a:ext cx="5352300" cy="1474800"/>
              </a:xfrm>
              <a:prstGeom prst="rect">
                <a:avLst/>
              </a:prstGeom>
              <a:blipFill>
                <a:blip r:embed="rId4"/>
                <a:stretch>
                  <a:fillRect l="-474" r="-7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Magic square - Wikipedia">
            <a:extLst>
              <a:ext uri="{FF2B5EF4-FFF2-40B4-BE49-F238E27FC236}">
                <a16:creationId xmlns:a16="http://schemas.microsoft.com/office/drawing/2014/main" id="{BD4E1217-D338-E84C-8F92-3750B3783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997" y="2150019"/>
            <a:ext cx="4598131" cy="3575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01;p7">
            <a:extLst>
              <a:ext uri="{FF2B5EF4-FFF2-40B4-BE49-F238E27FC236}">
                <a16:creationId xmlns:a16="http://schemas.microsoft.com/office/drawing/2014/main" id="{E71F1C87-F488-7943-B339-981838DA3AC0}"/>
              </a:ext>
            </a:extLst>
          </p:cNvPr>
          <p:cNvSpPr/>
          <p:nvPr/>
        </p:nvSpPr>
        <p:spPr>
          <a:xfrm>
            <a:off x="4167618" y="5864530"/>
            <a:ext cx="1092205" cy="552940"/>
          </a:xfrm>
          <a:prstGeom prst="wedgeRoundRectCallout">
            <a:avLst>
              <a:gd name="adj1" fmla="val -1577"/>
              <a:gd name="adj2" fmla="val -89990"/>
              <a:gd name="adj3" fmla="val 16667"/>
            </a:avLst>
          </a:prstGeom>
          <a:solidFill>
            <a:srgbClr val="FFEFAF"/>
          </a:solidFill>
          <a:ln>
            <a:noFill/>
          </a:ln>
        </p:spPr>
        <p:txBody>
          <a:bodyPr spcFirstLastPara="1" wrap="square" lIns="91425" tIns="46800" rIns="0" bIns="45700" anchor="ctr" anchorCtr="0">
            <a:no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 of each column</a:t>
            </a:r>
            <a:endParaRPr dirty="0"/>
          </a:p>
        </p:txBody>
      </p:sp>
      <p:sp>
        <p:nvSpPr>
          <p:cNvPr id="8" name="Google Shape;101;p7">
            <a:extLst>
              <a:ext uri="{FF2B5EF4-FFF2-40B4-BE49-F238E27FC236}">
                <a16:creationId xmlns:a16="http://schemas.microsoft.com/office/drawing/2014/main" id="{74FF2AFC-9FD3-F14E-AD95-55BFEBE645C4}"/>
              </a:ext>
            </a:extLst>
          </p:cNvPr>
          <p:cNvSpPr/>
          <p:nvPr/>
        </p:nvSpPr>
        <p:spPr>
          <a:xfrm>
            <a:off x="2847740" y="4308285"/>
            <a:ext cx="1093081" cy="552940"/>
          </a:xfrm>
          <a:prstGeom prst="wedgeRoundRectCallout">
            <a:avLst>
              <a:gd name="adj1" fmla="val -3299"/>
              <a:gd name="adj2" fmla="val 79771"/>
              <a:gd name="adj3" fmla="val 16667"/>
            </a:avLst>
          </a:prstGeom>
          <a:solidFill>
            <a:srgbClr val="FFEFAF"/>
          </a:solidFill>
          <a:ln>
            <a:noFill/>
          </a:ln>
        </p:spPr>
        <p:txBody>
          <a:bodyPr spcFirstLastPara="1" wrap="square" lIns="91425" tIns="46800" rIns="0" bIns="45700" anchor="ctr" anchorCtr="0">
            <a:noAutofit/>
          </a:bodyPr>
          <a:lstStyle/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r>
              <a:rPr lang="en-US" sz="1400" b="0" i="0" u="none" strike="noStrike" cap="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 of each diagonal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9e0bdfc87_0_57"/>
          <p:cNvSpPr txBox="1">
            <a:spLocks noGrp="1"/>
          </p:cNvSpPr>
          <p:nvPr>
            <p:ph type="title"/>
          </p:nvPr>
        </p:nvSpPr>
        <p:spPr>
          <a:xfrm>
            <a:off x="485860" y="203538"/>
            <a:ext cx="7867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Exercise 1.1 - Our Approach</a:t>
            </a:r>
            <a:endParaRPr dirty="0"/>
          </a:p>
        </p:txBody>
      </p:sp>
      <p:sp>
        <p:nvSpPr>
          <p:cNvPr id="109" name="Google Shape;109;gf9e0bdfc87_0_57"/>
          <p:cNvSpPr/>
          <p:nvPr/>
        </p:nvSpPr>
        <p:spPr>
          <a:xfrm>
            <a:off x="606903" y="659760"/>
            <a:ext cx="7746456" cy="5937900"/>
          </a:xfrm>
          <a:prstGeom prst="rect">
            <a:avLst/>
          </a:prstGeom>
          <a:solidFill>
            <a:schemeClr val="lt1"/>
          </a:solidFill>
          <a:ln w="1587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50"/>
              </a:srgbClr>
            </a:outerShdw>
          </a:effectLst>
        </p:spPr>
        <p:txBody>
          <a:bodyPr spcFirstLastPara="1" wrap="square" lIns="180000" tIns="140400" rIns="182875" bIns="936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MagicSquare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200" dirty="0">
                <a:solidFill>
                  <a:srgbClr val="006600"/>
                </a:solidFill>
                <a:latin typeface="Consolas"/>
                <a:cs typeface="Consolas"/>
                <a:sym typeface="Consolas"/>
              </a:rPr>
              <a:t>// return sum of all numbers in row row</a:t>
            </a:r>
            <a:endParaRPr sz="1200" dirty="0">
              <a:solidFill>
                <a:srgbClr val="006600"/>
              </a:solidFill>
              <a:latin typeface="Consolas"/>
              <a:cs typeface="Consolas"/>
              <a:sym typeface="Consolas"/>
            </a:endParaRPr>
          </a:p>
          <a:p>
            <a:pPr lvl="0"/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200" dirty="0">
                <a:solidFill>
                  <a:srgbClr val="7F0055"/>
                </a:solidFill>
                <a:latin typeface="Consolas"/>
                <a:cs typeface="Consolas"/>
                <a:sym typeface="Consolas"/>
              </a:rPr>
              <a:t>private static int </a:t>
            </a:r>
            <a:r>
              <a:rPr lang="en-US" sz="1200" dirty="0" err="1">
                <a:latin typeface="Consolas"/>
                <a:ea typeface="Consolas"/>
                <a:cs typeface="Consolas"/>
                <a:sym typeface="Consolas"/>
              </a:rPr>
              <a:t>sumRow</a:t>
            </a:r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(int[][] </a:t>
            </a:r>
            <a:r>
              <a:rPr lang="en-US" sz="1200" dirty="0">
                <a:solidFill>
                  <a:srgbClr val="6A3E3E"/>
                </a:solidFill>
                <a:latin typeface="Consolas"/>
                <a:cs typeface="Consolas"/>
                <a:sym typeface="Consolas"/>
              </a:rPr>
              <a:t>matrix</a:t>
            </a:r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, int </a:t>
            </a:r>
            <a:r>
              <a:rPr lang="en-US" sz="1200" dirty="0">
                <a:solidFill>
                  <a:srgbClr val="6A3E3E"/>
                </a:solidFill>
                <a:latin typeface="Consolas"/>
                <a:cs typeface="Consolas"/>
                <a:sym typeface="Consolas"/>
              </a:rPr>
              <a:t>row</a:t>
            </a:r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/>
            <a:endParaRPr lang="en-US" sz="1200"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200" dirty="0">
                <a:solidFill>
                  <a:srgbClr val="006600"/>
                </a:solidFill>
                <a:latin typeface="Consolas"/>
                <a:cs typeface="Consolas"/>
                <a:sym typeface="Consolas"/>
              </a:rPr>
              <a:t>// return sum of all numbers in column col</a:t>
            </a:r>
          </a:p>
          <a:p>
            <a:pPr lvl="0"/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200" dirty="0">
                <a:solidFill>
                  <a:srgbClr val="7F0055"/>
                </a:solidFill>
                <a:latin typeface="Consolas"/>
                <a:cs typeface="Consolas"/>
                <a:sym typeface="Consolas"/>
              </a:rPr>
              <a:t>private static int </a:t>
            </a:r>
            <a:r>
              <a:rPr lang="en-US" sz="1200" dirty="0" err="1">
                <a:latin typeface="Consolas"/>
                <a:ea typeface="Consolas"/>
                <a:cs typeface="Consolas"/>
                <a:sym typeface="Consolas"/>
              </a:rPr>
              <a:t>sumCol</a:t>
            </a:r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(int[][] </a:t>
            </a:r>
            <a:r>
              <a:rPr lang="en-US" sz="1200" dirty="0">
                <a:solidFill>
                  <a:srgbClr val="6A3E3E"/>
                </a:solidFill>
                <a:latin typeface="Consolas"/>
                <a:cs typeface="Consolas"/>
                <a:sym typeface="Consolas"/>
              </a:rPr>
              <a:t>matrix</a:t>
            </a:r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, int </a:t>
            </a:r>
            <a:r>
              <a:rPr lang="en-US" sz="1200" dirty="0">
                <a:solidFill>
                  <a:srgbClr val="6A3E3E"/>
                </a:solidFill>
                <a:latin typeface="Consolas"/>
                <a:cs typeface="Consolas"/>
                <a:sym typeface="Consolas"/>
              </a:rPr>
              <a:t>col</a:t>
            </a:r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/>
            <a:endParaRPr lang="en-US" sz="1200"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200" dirty="0">
                <a:solidFill>
                  <a:srgbClr val="006600"/>
                </a:solidFill>
                <a:latin typeface="Consolas"/>
                <a:cs typeface="Consolas"/>
                <a:sym typeface="Consolas"/>
              </a:rPr>
              <a:t>// return sum of all numbers in the main diagonal</a:t>
            </a:r>
          </a:p>
          <a:p>
            <a:pPr lvl="0"/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200" dirty="0">
                <a:solidFill>
                  <a:srgbClr val="7F0055"/>
                </a:solidFill>
                <a:latin typeface="Consolas"/>
                <a:cs typeface="Consolas"/>
                <a:sym typeface="Consolas"/>
              </a:rPr>
              <a:t>private static int </a:t>
            </a:r>
            <a:r>
              <a:rPr lang="en-US" sz="1200" dirty="0" err="1">
                <a:latin typeface="Consolas"/>
                <a:ea typeface="Consolas"/>
                <a:cs typeface="Consolas"/>
                <a:sym typeface="Consolas"/>
              </a:rPr>
              <a:t>sumMainDiagonal</a:t>
            </a:r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(int[][] </a:t>
            </a:r>
            <a:r>
              <a:rPr lang="en-US" sz="1200" dirty="0">
                <a:solidFill>
                  <a:srgbClr val="6A3E3E"/>
                </a:solidFill>
                <a:latin typeface="Consolas"/>
                <a:cs typeface="Consolas"/>
                <a:sym typeface="Consolas"/>
              </a:rPr>
              <a:t>matrix</a:t>
            </a:r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/>
            <a:endParaRPr lang="en-US" sz="1200" dirty="0">
              <a:latin typeface="Consolas"/>
              <a:ea typeface="Consolas"/>
              <a:cs typeface="Consolas"/>
              <a:sym typeface="Consolas"/>
            </a:endParaRPr>
          </a:p>
          <a:p>
            <a:pPr lvl="0"/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200" dirty="0">
                <a:solidFill>
                  <a:srgbClr val="006600"/>
                </a:solidFill>
                <a:latin typeface="Consolas"/>
                <a:cs typeface="Consolas"/>
                <a:sym typeface="Consolas"/>
              </a:rPr>
              <a:t>// return sum of all numbers in the secondary diagonal</a:t>
            </a:r>
          </a:p>
          <a:p>
            <a:pPr lvl="0"/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200" dirty="0">
                <a:solidFill>
                  <a:srgbClr val="7F0055"/>
                </a:solidFill>
                <a:latin typeface="Consolas"/>
                <a:cs typeface="Consolas"/>
                <a:sym typeface="Consolas"/>
              </a:rPr>
              <a:t>private static int </a:t>
            </a:r>
            <a:r>
              <a:rPr lang="en-US" sz="1200" dirty="0" err="1">
                <a:latin typeface="Consolas"/>
                <a:ea typeface="Consolas"/>
                <a:cs typeface="Consolas"/>
                <a:sym typeface="Consolas"/>
              </a:rPr>
              <a:t>sumSecondaryDiagonal</a:t>
            </a:r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(int[][] </a:t>
            </a:r>
            <a:r>
              <a:rPr lang="en-US" sz="1200" dirty="0">
                <a:solidFill>
                  <a:srgbClr val="6A3E3E"/>
                </a:solidFill>
                <a:latin typeface="Consolas"/>
                <a:cs typeface="Consolas"/>
                <a:sym typeface="Consolas"/>
              </a:rPr>
              <a:t>matrix</a:t>
            </a:r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/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9e0bdfc87_0_57"/>
          <p:cNvSpPr txBox="1">
            <a:spLocks noGrp="1"/>
          </p:cNvSpPr>
          <p:nvPr>
            <p:ph type="title"/>
          </p:nvPr>
        </p:nvSpPr>
        <p:spPr>
          <a:xfrm>
            <a:off x="485860" y="203538"/>
            <a:ext cx="7867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Let’s Code!</a:t>
            </a:r>
            <a:endParaRPr dirty="0"/>
          </a:p>
        </p:txBody>
      </p:sp>
      <p:pic>
        <p:nvPicPr>
          <p:cNvPr id="4100" name="Picture 4" descr="Top 5 Integrated Development Environment For Golang">
            <a:extLst>
              <a:ext uri="{FF2B5EF4-FFF2-40B4-BE49-F238E27FC236}">
                <a16:creationId xmlns:a16="http://schemas.microsoft.com/office/drawing/2014/main" id="{7D8D04BF-0A44-9C4A-B238-A4F86DA1C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1524000"/>
            <a:ext cx="635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9100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9e0bdfc87_0_57"/>
          <p:cNvSpPr txBox="1">
            <a:spLocks noGrp="1"/>
          </p:cNvSpPr>
          <p:nvPr>
            <p:ph type="title"/>
          </p:nvPr>
        </p:nvSpPr>
        <p:spPr>
          <a:xfrm>
            <a:off x="485860" y="203538"/>
            <a:ext cx="7867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Magic Number</a:t>
            </a:r>
            <a:endParaRPr dirty="0"/>
          </a:p>
        </p:txBody>
      </p:sp>
      <p:sp>
        <p:nvSpPr>
          <p:cNvPr id="5" name="Google Shape;102;p7">
            <a:extLst>
              <a:ext uri="{FF2B5EF4-FFF2-40B4-BE49-F238E27FC236}">
                <a16:creationId xmlns:a16="http://schemas.microsoft.com/office/drawing/2014/main" id="{478BF26E-6464-A140-AC19-8681D9E16C13}"/>
              </a:ext>
            </a:extLst>
          </p:cNvPr>
          <p:cNvSpPr txBox="1"/>
          <p:nvPr/>
        </p:nvSpPr>
        <p:spPr>
          <a:xfrm>
            <a:off x="560290" y="717000"/>
            <a:ext cx="5352300" cy="14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Important fact: The “Magic Number” that is supposed to be equal in all functions can be also calculated directly.</a:t>
            </a:r>
          </a:p>
          <a:p>
            <a:pPr lvl="0">
              <a:lnSpc>
                <a:spcPct val="115000"/>
              </a:lnSpc>
            </a:pPr>
            <a:endParaRPr lang="en-US" dirty="0">
              <a:solidFill>
                <a:schemeClr val="dk1"/>
              </a:solidFill>
              <a:latin typeface="Times New Roman"/>
              <a:cs typeface="Times New Roman"/>
              <a:sym typeface="Times New Roman"/>
            </a:endParaRPr>
          </a:p>
          <a:p>
            <a:pPr lvl="0">
              <a:lnSpc>
                <a:spcPct val="115000"/>
              </a:lnSpc>
            </a:pPr>
            <a:r>
              <a:rPr lang="en-US" dirty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Q: How?</a:t>
            </a:r>
          </a:p>
        </p:txBody>
      </p:sp>
    </p:spTree>
    <p:extLst>
      <p:ext uri="{BB962C8B-B14F-4D97-AF65-F5344CB8AC3E}">
        <p14:creationId xmlns:p14="http://schemas.microsoft.com/office/powerpoint/2010/main" val="458771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9e0bdfc87_0_57"/>
          <p:cNvSpPr txBox="1">
            <a:spLocks noGrp="1"/>
          </p:cNvSpPr>
          <p:nvPr>
            <p:ph type="title"/>
          </p:nvPr>
        </p:nvSpPr>
        <p:spPr>
          <a:xfrm>
            <a:off x="485860" y="203538"/>
            <a:ext cx="7867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Magic Number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102;p7">
                <a:extLst>
                  <a:ext uri="{FF2B5EF4-FFF2-40B4-BE49-F238E27FC236}">
                    <a16:creationId xmlns:a16="http://schemas.microsoft.com/office/drawing/2014/main" id="{478BF26E-6464-A140-AC19-8681D9E16C13}"/>
                  </a:ext>
                </a:extLst>
              </p:cNvPr>
              <p:cNvSpPr txBox="1"/>
              <p:nvPr/>
            </p:nvSpPr>
            <p:spPr>
              <a:xfrm>
                <a:off x="560290" y="717000"/>
                <a:ext cx="5352300" cy="203429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lvl="0">
                  <a:lnSpc>
                    <a:spcPct val="115000"/>
                  </a:lnSpc>
                </a:pPr>
                <a:r>
                  <a:rPr lang="en-US" dirty="0">
                    <a:solidFill>
                      <a:schemeClr val="dk1"/>
                    </a:solidFill>
                    <a:latin typeface="Times New Roman"/>
                    <a:cs typeface="Times New Roman"/>
                    <a:sym typeface="Times New Roman"/>
                  </a:rPr>
                  <a:t>Important fact: The “Magic Number” that is supposed to be equal in all functions can be also calculated directly.</a:t>
                </a:r>
              </a:p>
              <a:p>
                <a:pPr lvl="0">
                  <a:lnSpc>
                    <a:spcPct val="115000"/>
                  </a:lnSpc>
                </a:pPr>
                <a:endParaRPr lang="en-US" dirty="0">
                  <a:solidFill>
                    <a:schemeClr val="dk1"/>
                  </a:solidFill>
                  <a:latin typeface="Times New Roman"/>
                  <a:cs typeface="Times New Roman"/>
                  <a:sym typeface="Times New Roman"/>
                </a:endParaRPr>
              </a:p>
              <a:p>
                <a:pPr lvl="0">
                  <a:lnSpc>
                    <a:spcPct val="115000"/>
                  </a:lnSpc>
                </a:pPr>
                <a:r>
                  <a:rPr lang="en-US" dirty="0">
                    <a:solidFill>
                      <a:schemeClr val="dk1"/>
                    </a:solidFill>
                    <a:latin typeface="Times New Roman"/>
                    <a:cs typeface="Times New Roman"/>
                    <a:sym typeface="Times New Roman"/>
                  </a:rPr>
                  <a:t>Q: How?</a:t>
                </a:r>
              </a:p>
              <a:p>
                <a:pPr lvl="0">
                  <a:lnSpc>
                    <a:spcPct val="115000"/>
                  </a:lnSpc>
                </a:pPr>
                <a:endParaRPr lang="en-US" dirty="0">
                  <a:solidFill>
                    <a:schemeClr val="dk1"/>
                  </a:solidFill>
                  <a:latin typeface="Times New Roman"/>
                  <a:cs typeface="Times New Roman"/>
                  <a:sym typeface="Times New Roman"/>
                </a:endParaRPr>
              </a:p>
              <a:p>
                <a:pPr>
                  <a:lnSpc>
                    <a:spcPct val="115000"/>
                  </a:lnSpc>
                </a:pPr>
                <a:r>
                  <a:rPr lang="en-US" dirty="0">
                    <a:solidFill>
                      <a:schemeClr val="dk1"/>
                    </a:solidFill>
                    <a:latin typeface="Times New Roman"/>
                    <a:cs typeface="Times New Roman"/>
                    <a:sym typeface="Times New Roman"/>
                  </a:rPr>
                  <a:t>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n</m:t>
                        </m:r>
                      </m:sub>
                    </m:sSub>
                    <m:r>
                      <a:rPr lang="en-US" b="0" i="0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cs typeface="Times New Roman"/>
                        <a:sym typeface="Times New Roman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𝑛</m:t>
                        </m:r>
                        <m:d>
                          <m:dPr>
                            <m:ctrlPr>
                              <a:rPr lang="en-US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cs typeface="Times New Roman"/>
                                <a:sym typeface="Times New Roman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  <a:sym typeface="Times New Roman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  <a:sym typeface="Times New Roman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chemeClr val="dk1"/>
                                    </a:solidFill>
                                    <a:latin typeface="Cambria Math" panose="02040503050406030204" pitchFamily="18" charset="0"/>
                                    <a:cs typeface="Times New Roman"/>
                                    <a:sym typeface="Times New Roman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cs typeface="Times New Roman"/>
                                <a:sym typeface="Times New Roman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cs typeface="Times New Roman"/>
                            <a:sym typeface="Times New Roman"/>
                          </a:rPr>
                          <m:t>2</m:t>
                        </m:r>
                      </m:den>
                    </m:f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5" name="Google Shape;102;p7">
                <a:extLst>
                  <a:ext uri="{FF2B5EF4-FFF2-40B4-BE49-F238E27FC236}">
                    <a16:creationId xmlns:a16="http://schemas.microsoft.com/office/drawing/2014/main" id="{478BF26E-6464-A140-AC19-8681D9E16C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290" y="717000"/>
                <a:ext cx="5352300" cy="2034292"/>
              </a:xfrm>
              <a:prstGeom prst="rect">
                <a:avLst/>
              </a:prstGeom>
              <a:blipFill>
                <a:blip r:embed="rId3"/>
                <a:stretch>
                  <a:fillRect l="-4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Excited Jonah Hill GIF: GifsRemastered">
            <a:extLst>
              <a:ext uri="{FF2B5EF4-FFF2-40B4-BE49-F238E27FC236}">
                <a16:creationId xmlns:a16="http://schemas.microsoft.com/office/drawing/2014/main" id="{D96C6A30-B9D5-FF4A-981C-FFA5202C5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84" y="3018328"/>
            <a:ext cx="3698815" cy="289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8640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9e0bdfc87_0_57"/>
          <p:cNvSpPr txBox="1">
            <a:spLocks noGrp="1"/>
          </p:cNvSpPr>
          <p:nvPr>
            <p:ph type="title"/>
          </p:nvPr>
        </p:nvSpPr>
        <p:spPr>
          <a:xfrm>
            <a:off x="485860" y="203538"/>
            <a:ext cx="7867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Exercise 1.2 - Our Approach</a:t>
            </a:r>
            <a:endParaRPr dirty="0"/>
          </a:p>
        </p:txBody>
      </p:sp>
      <p:sp>
        <p:nvSpPr>
          <p:cNvPr id="109" name="Google Shape;109;gf9e0bdfc87_0_57"/>
          <p:cNvSpPr/>
          <p:nvPr/>
        </p:nvSpPr>
        <p:spPr>
          <a:xfrm>
            <a:off x="606903" y="659760"/>
            <a:ext cx="7746456" cy="5937900"/>
          </a:xfrm>
          <a:prstGeom prst="rect">
            <a:avLst/>
          </a:prstGeom>
          <a:solidFill>
            <a:schemeClr val="lt1"/>
          </a:solidFill>
          <a:ln w="1587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2750"/>
              </a:srgbClr>
            </a:outerShdw>
          </a:effectLst>
        </p:spPr>
        <p:txBody>
          <a:bodyPr spcFirstLastPara="1" wrap="square" lIns="180000" tIns="140400" rIns="182875" bIns="936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MagicSquare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200" dirty="0">
                <a:solidFill>
                  <a:srgbClr val="006600"/>
                </a:solidFill>
                <a:latin typeface="Consolas"/>
                <a:cs typeface="Consolas"/>
                <a:sym typeface="Consolas"/>
              </a:rPr>
              <a:t>// return the magic number</a:t>
            </a:r>
            <a:endParaRPr sz="1200" dirty="0">
              <a:solidFill>
                <a:srgbClr val="006600"/>
              </a:solidFill>
              <a:latin typeface="Consolas"/>
              <a:cs typeface="Consolas"/>
              <a:sym typeface="Consolas"/>
            </a:endParaRPr>
          </a:p>
          <a:p>
            <a:pPr lvl="0"/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200" dirty="0">
                <a:solidFill>
                  <a:srgbClr val="7F0055"/>
                </a:solidFill>
                <a:latin typeface="Consolas"/>
                <a:cs typeface="Consolas"/>
                <a:sym typeface="Consolas"/>
              </a:rPr>
              <a:t>private static int </a:t>
            </a:r>
            <a:r>
              <a:rPr lang="en-US" sz="1200" dirty="0" err="1">
                <a:latin typeface="Consolas"/>
                <a:ea typeface="Consolas"/>
                <a:cs typeface="Consolas"/>
                <a:sym typeface="Consolas"/>
              </a:rPr>
              <a:t>calcMagicNumber</a:t>
            </a:r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(int </a:t>
            </a:r>
            <a:r>
              <a:rPr lang="en-US" sz="1200" dirty="0">
                <a:solidFill>
                  <a:srgbClr val="6A3E3E"/>
                </a:solidFill>
                <a:latin typeface="Consolas"/>
                <a:cs typeface="Consolas"/>
                <a:sym typeface="Consolas"/>
              </a:rPr>
              <a:t>n</a:t>
            </a:r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/>
            <a:endParaRPr lang="en-US" sz="1200" dirty="0">
              <a:latin typeface="Consolas"/>
              <a:ea typeface="Consolas"/>
              <a:cs typeface="Consolas"/>
              <a:sym typeface="Consolas"/>
            </a:endParaRPr>
          </a:p>
          <a:p>
            <a:pPr lvl="0"/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200" dirty="0">
                <a:solidFill>
                  <a:srgbClr val="006600"/>
                </a:solidFill>
                <a:latin typeface="Consolas"/>
                <a:cs typeface="Consolas"/>
                <a:sym typeface="Consolas"/>
              </a:rPr>
              <a:t>// return true if a matrix is a magic square or false otherwise</a:t>
            </a:r>
          </a:p>
          <a:p>
            <a:pPr lvl="0"/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200" dirty="0">
                <a:solidFill>
                  <a:srgbClr val="7F0055"/>
                </a:solidFill>
                <a:latin typeface="Consolas"/>
                <a:cs typeface="Consolas"/>
                <a:sym typeface="Consolas"/>
              </a:rPr>
              <a:t>private static </a:t>
            </a:r>
            <a:r>
              <a:rPr lang="en-US" sz="1200" dirty="0" err="1">
                <a:solidFill>
                  <a:srgbClr val="7F0055"/>
                </a:solidFill>
                <a:latin typeface="Consolas"/>
                <a:cs typeface="Consolas"/>
                <a:sym typeface="Consolas"/>
              </a:rPr>
              <a:t>boolean</a:t>
            </a:r>
            <a:r>
              <a:rPr lang="en-US" sz="1200" dirty="0">
                <a:solidFill>
                  <a:srgbClr val="7F0055"/>
                </a:solidFill>
                <a:latin typeface="Consolas"/>
                <a:cs typeface="Consolas"/>
                <a:sym typeface="Consolas"/>
              </a:rPr>
              <a:t> </a:t>
            </a:r>
            <a:r>
              <a:rPr lang="en-US" sz="1200" dirty="0" err="1">
                <a:latin typeface="Consolas"/>
                <a:ea typeface="Consolas"/>
                <a:cs typeface="Consolas"/>
                <a:sym typeface="Consolas"/>
              </a:rPr>
              <a:t>isMagicSquare</a:t>
            </a:r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(int[][] </a:t>
            </a:r>
            <a:r>
              <a:rPr lang="en-US" sz="1200" dirty="0">
                <a:solidFill>
                  <a:srgbClr val="6A3E3E"/>
                </a:solidFill>
                <a:latin typeface="Consolas"/>
                <a:cs typeface="Consolas"/>
                <a:sym typeface="Consolas"/>
              </a:rPr>
              <a:t>matrix</a:t>
            </a:r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);</a:t>
            </a:r>
          </a:p>
          <a:p>
            <a:pPr lvl="0"/>
            <a:r>
              <a:rPr lang="en-US" sz="1200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469613903"/>
      </p:ext>
    </p:extLst>
  </p:cSld>
  <p:clrMapOvr>
    <a:masterClrMapping/>
  </p:clrMapOvr>
</p:sld>
</file>

<file path=ppt/theme/theme1.xml><?xml version="1.0" encoding="utf-8"?>
<a:theme xmlns:a="http://schemas.openxmlformats.org/drawingml/2006/main" name="1_introcs">
  <a:themeElements>
    <a:clrScheme name="">
      <a:dk1>
        <a:srgbClr val="000000"/>
      </a:dk1>
      <a:lt1>
        <a:srgbClr val="FFFFFF"/>
      </a:lt1>
      <a:dk2>
        <a:srgbClr val="C0C0C0"/>
      </a:dk2>
      <a:lt2>
        <a:srgbClr val="010000"/>
      </a:lt2>
      <a:accent1>
        <a:srgbClr val="CC0000"/>
      </a:accent1>
      <a:accent2>
        <a:srgbClr val="777777"/>
      </a:accent2>
      <a:accent3>
        <a:srgbClr val="FFFFFF"/>
      </a:accent3>
      <a:accent4>
        <a:srgbClr val="000000"/>
      </a:accent4>
      <a:accent5>
        <a:srgbClr val="E2AAAA"/>
      </a:accent5>
      <a:accent6>
        <a:srgbClr val="6B6B6B"/>
      </a:accent6>
      <a:hlink>
        <a:srgbClr val="4D4D4D"/>
      </a:hlink>
      <a:folHlink>
        <a:srgbClr val="0033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589</Words>
  <Application>Microsoft Macintosh PowerPoint</Application>
  <PresentationFormat>On-screen Show (4:3)</PresentationFormat>
  <Paragraphs>92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Consolas</vt:lpstr>
      <vt:lpstr>Comic Sans MS</vt:lpstr>
      <vt:lpstr>Noto Sans Symbols</vt:lpstr>
      <vt:lpstr>Times New Roman</vt:lpstr>
      <vt:lpstr>Cambria Math</vt:lpstr>
      <vt:lpstr>1_introcs</vt:lpstr>
      <vt:lpstr>PowerPoint Presentation</vt:lpstr>
      <vt:lpstr>Today</vt:lpstr>
      <vt:lpstr>Two dimensional arrays</vt:lpstr>
      <vt:lpstr>Exercise 1.1</vt:lpstr>
      <vt:lpstr>Exercise 1.1 - Our Approach</vt:lpstr>
      <vt:lpstr>Let’s Code!</vt:lpstr>
      <vt:lpstr>Magic Number</vt:lpstr>
      <vt:lpstr>Magic Number</vt:lpstr>
      <vt:lpstr>Exercise 1.2 - Our Approach</vt:lpstr>
      <vt:lpstr>Break time! Be back in 10 mins</vt:lpstr>
      <vt:lpstr>Exercise 2 - Matrix operations: multiplication (wikipedia)</vt:lpstr>
      <vt:lpstr>Exercise 2 - Matrix operations: multiplication (wikipedia)</vt:lpstr>
      <vt:lpstr>Matrix operations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Kevin Wayne</dc:creator>
  <cp:lastModifiedBy>Aviv Shabi</cp:lastModifiedBy>
  <cp:revision>7</cp:revision>
  <dcterms:created xsi:type="dcterms:W3CDTF">2010-03-25T13:24:56Z</dcterms:created>
  <dcterms:modified xsi:type="dcterms:W3CDTF">2021-10-28T05:56:35Z</dcterms:modified>
</cp:coreProperties>
</file>